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4"/>
  </p:notesMasterIdLst>
  <p:sldIdLst>
    <p:sldId id="256" r:id="rId2"/>
    <p:sldId id="257" r:id="rId3"/>
    <p:sldId id="259" r:id="rId4"/>
    <p:sldId id="261" r:id="rId5"/>
    <p:sldId id="297" r:id="rId6"/>
    <p:sldId id="268" r:id="rId7"/>
    <p:sldId id="271" r:id="rId8"/>
    <p:sldId id="270" r:id="rId9"/>
    <p:sldId id="299" r:id="rId10"/>
    <p:sldId id="288" r:id="rId11"/>
    <p:sldId id="262" r:id="rId12"/>
    <p:sldId id="278" r:id="rId13"/>
  </p:sldIdLst>
  <p:sldSz cx="9144000" cy="5143500" type="screen16x9"/>
  <p:notesSz cx="6858000" cy="9144000"/>
  <p:embeddedFontLst>
    <p:embeddedFont>
      <p:font typeface="Bebas Neue" panose="020B0604020202020204" charset="0"/>
      <p:regular r:id="rId15"/>
    </p:embeddedFont>
    <p:embeddedFont>
      <p:font typeface="IBM Plex Sans" panose="020B0503050203000203" pitchFamily="34" charset="0"/>
      <p:regular r:id="rId16"/>
      <p:bold r:id="rId17"/>
      <p:italic r:id="rId18"/>
    </p:embeddedFont>
    <p:embeddedFont>
      <p:font typeface="IBM Plex Sans Condensed" panose="020B0506050203000203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B9E4"/>
    <a:srgbClr val="F5A73B"/>
    <a:srgbClr val="232B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7B9036-0881-475A-ADF6-831E9562A627}">
  <a:tblStyle styleId="{5C7B9036-0881-475A-ADF6-831E9562A6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57EC41A-727B-416F-B59B-BBC701B8EA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758" autoAdjust="0"/>
  </p:normalViewPr>
  <p:slideViewPr>
    <p:cSldViewPr snapToGrid="0">
      <p:cViewPr varScale="1">
        <p:scale>
          <a:sx n="124" d="100"/>
          <a:sy n="124" d="100"/>
        </p:scale>
        <p:origin x="79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runireddy21@outlook.com" userId="62d45046796b8bd4" providerId="LiveId" clId="{C5B4B8DE-9409-4BA3-A384-4BAA228539B7}"/>
    <pc:docChg chg="undo custSel addSld modSld sldOrd">
      <pc:chgData name="tarunireddy21@outlook.com" userId="62d45046796b8bd4" providerId="LiveId" clId="{C5B4B8DE-9409-4BA3-A384-4BAA228539B7}" dt="2022-02-20T18:59:45.941" v="743" actId="20577"/>
      <pc:docMkLst>
        <pc:docMk/>
      </pc:docMkLst>
      <pc:sldChg chg="modSp mod">
        <pc:chgData name="tarunireddy21@outlook.com" userId="62d45046796b8bd4" providerId="LiveId" clId="{C5B4B8DE-9409-4BA3-A384-4BAA228539B7}" dt="2022-02-20T18:35:08.471" v="42" actId="14100"/>
        <pc:sldMkLst>
          <pc:docMk/>
          <pc:sldMk cId="0" sldId="259"/>
        </pc:sldMkLst>
        <pc:spChg chg="mod">
          <ac:chgData name="tarunireddy21@outlook.com" userId="62d45046796b8bd4" providerId="LiveId" clId="{C5B4B8DE-9409-4BA3-A384-4BAA228539B7}" dt="2022-02-20T18:35:08.471" v="42" actId="14100"/>
          <ac:spMkLst>
            <pc:docMk/>
            <pc:sldMk cId="0" sldId="259"/>
            <ac:spMk id="82" creationId="{00000000-0000-0000-0000-000000000000}"/>
          </ac:spMkLst>
        </pc:spChg>
      </pc:sldChg>
      <pc:sldChg chg="modNotes">
        <pc:chgData name="tarunireddy21@outlook.com" userId="62d45046796b8bd4" providerId="LiveId" clId="{C5B4B8DE-9409-4BA3-A384-4BAA228539B7}" dt="2022-02-20T18:35:21.587" v="44"/>
        <pc:sldMkLst>
          <pc:docMk/>
          <pc:sldMk cId="0" sldId="260"/>
        </pc:sldMkLst>
      </pc:sldChg>
      <pc:sldChg chg="modSp mod ord modNotes">
        <pc:chgData name="tarunireddy21@outlook.com" userId="62d45046796b8bd4" providerId="LiveId" clId="{C5B4B8DE-9409-4BA3-A384-4BAA228539B7}" dt="2022-02-20T18:44:12.284" v="201" actId="20577"/>
        <pc:sldMkLst>
          <pc:docMk/>
          <pc:sldMk cId="0" sldId="261"/>
        </pc:sldMkLst>
        <pc:spChg chg="mod">
          <ac:chgData name="tarunireddy21@outlook.com" userId="62d45046796b8bd4" providerId="LiveId" clId="{C5B4B8DE-9409-4BA3-A384-4BAA228539B7}" dt="2022-02-20T18:43:17.931" v="192" actId="1076"/>
          <ac:spMkLst>
            <pc:docMk/>
            <pc:sldMk cId="0" sldId="261"/>
            <ac:spMk id="95" creationId="{00000000-0000-0000-0000-000000000000}"/>
          </ac:spMkLst>
        </pc:spChg>
        <pc:spChg chg="mod">
          <ac:chgData name="tarunireddy21@outlook.com" userId="62d45046796b8bd4" providerId="LiveId" clId="{C5B4B8DE-9409-4BA3-A384-4BAA228539B7}" dt="2022-02-20T18:44:12.284" v="201" actId="20577"/>
          <ac:spMkLst>
            <pc:docMk/>
            <pc:sldMk cId="0" sldId="261"/>
            <ac:spMk id="96" creationId="{00000000-0000-0000-0000-000000000000}"/>
          </ac:spMkLst>
        </pc:spChg>
      </pc:sldChg>
      <pc:sldChg chg="modNotes">
        <pc:chgData name="tarunireddy21@outlook.com" userId="62d45046796b8bd4" providerId="LiveId" clId="{C5B4B8DE-9409-4BA3-A384-4BAA228539B7}" dt="2022-02-20T18:36:54.317" v="92"/>
        <pc:sldMkLst>
          <pc:docMk/>
          <pc:sldMk cId="0" sldId="262"/>
        </pc:sldMkLst>
      </pc:sldChg>
      <pc:sldChg chg="addSp delSp modSp mod ord modNotes">
        <pc:chgData name="tarunireddy21@outlook.com" userId="62d45046796b8bd4" providerId="LiveId" clId="{C5B4B8DE-9409-4BA3-A384-4BAA228539B7}" dt="2022-02-20T18:46:53.127" v="373" actId="1076"/>
        <pc:sldMkLst>
          <pc:docMk/>
          <pc:sldMk cId="0" sldId="263"/>
        </pc:sldMkLst>
        <pc:spChg chg="add del mod">
          <ac:chgData name="tarunireddy21@outlook.com" userId="62d45046796b8bd4" providerId="LiveId" clId="{C5B4B8DE-9409-4BA3-A384-4BAA228539B7}" dt="2022-02-20T18:37:55.456" v="149" actId="21"/>
          <ac:spMkLst>
            <pc:docMk/>
            <pc:sldMk cId="0" sldId="263"/>
            <ac:spMk id="3" creationId="{0341AD73-97F4-4624-B308-F8644335EA8D}"/>
          </ac:spMkLst>
        </pc:spChg>
        <pc:spChg chg="add del mod">
          <ac:chgData name="tarunireddy21@outlook.com" userId="62d45046796b8bd4" providerId="LiveId" clId="{C5B4B8DE-9409-4BA3-A384-4BAA228539B7}" dt="2022-02-20T18:41:01.761" v="175" actId="21"/>
          <ac:spMkLst>
            <pc:docMk/>
            <pc:sldMk cId="0" sldId="263"/>
            <ac:spMk id="5" creationId="{0CDDD925-8679-4C18-B543-3E4768E436E3}"/>
          </ac:spMkLst>
        </pc:spChg>
        <pc:spChg chg="del mod">
          <ac:chgData name="tarunireddy21@outlook.com" userId="62d45046796b8bd4" providerId="LiveId" clId="{C5B4B8DE-9409-4BA3-A384-4BAA228539B7}" dt="2022-02-20T18:40:56.769" v="173" actId="21"/>
          <ac:spMkLst>
            <pc:docMk/>
            <pc:sldMk cId="0" sldId="263"/>
            <ac:spMk id="129" creationId="{00000000-0000-0000-0000-000000000000}"/>
          </ac:spMkLst>
        </pc:spChg>
        <pc:spChg chg="mod">
          <ac:chgData name="tarunireddy21@outlook.com" userId="62d45046796b8bd4" providerId="LiveId" clId="{C5B4B8DE-9409-4BA3-A384-4BAA228539B7}" dt="2022-02-20T18:46:53.127" v="373" actId="1076"/>
          <ac:spMkLst>
            <pc:docMk/>
            <pc:sldMk cId="0" sldId="263"/>
            <ac:spMk id="130" creationId="{00000000-0000-0000-0000-000000000000}"/>
          </ac:spMkLst>
        </pc:spChg>
        <pc:spChg chg="add del mod">
          <ac:chgData name="tarunireddy21@outlook.com" userId="62d45046796b8bd4" providerId="LiveId" clId="{C5B4B8DE-9409-4BA3-A384-4BAA228539B7}" dt="2022-02-20T18:46:37.996" v="372" actId="14100"/>
          <ac:spMkLst>
            <pc:docMk/>
            <pc:sldMk cId="0" sldId="263"/>
            <ac:spMk id="131" creationId="{00000000-0000-0000-0000-000000000000}"/>
          </ac:spMkLst>
        </pc:spChg>
      </pc:sldChg>
      <pc:sldChg chg="addSp modSp mod ord">
        <pc:chgData name="tarunireddy21@outlook.com" userId="62d45046796b8bd4" providerId="LiveId" clId="{C5B4B8DE-9409-4BA3-A384-4BAA228539B7}" dt="2022-02-20T18:59:45.941" v="743" actId="20577"/>
        <pc:sldMkLst>
          <pc:docMk/>
          <pc:sldMk cId="0" sldId="268"/>
        </pc:sldMkLst>
        <pc:spChg chg="mod">
          <ac:chgData name="tarunireddy21@outlook.com" userId="62d45046796b8bd4" providerId="LiveId" clId="{C5B4B8DE-9409-4BA3-A384-4BAA228539B7}" dt="2022-02-20T18:53:33.911" v="470" actId="1035"/>
          <ac:spMkLst>
            <pc:docMk/>
            <pc:sldMk cId="0" sldId="268"/>
            <ac:spMk id="187" creationId="{00000000-0000-0000-0000-000000000000}"/>
          </ac:spMkLst>
        </pc:spChg>
        <pc:graphicFrameChg chg="add mod modGraphic">
          <ac:chgData name="tarunireddy21@outlook.com" userId="62d45046796b8bd4" providerId="LiveId" clId="{C5B4B8DE-9409-4BA3-A384-4BAA228539B7}" dt="2022-02-20T18:59:30.597" v="727" actId="20577"/>
          <ac:graphicFrameMkLst>
            <pc:docMk/>
            <pc:sldMk cId="0" sldId="268"/>
            <ac:graphicFrameMk id="7" creationId="{20CF2023-E38B-4318-B1A8-0D70645FAA48}"/>
          </ac:graphicFrameMkLst>
        </pc:graphicFrameChg>
        <pc:graphicFrameChg chg="add mod modGraphic">
          <ac:chgData name="tarunireddy21@outlook.com" userId="62d45046796b8bd4" providerId="LiveId" clId="{C5B4B8DE-9409-4BA3-A384-4BAA228539B7}" dt="2022-02-20T18:59:45.941" v="743" actId="20577"/>
          <ac:graphicFrameMkLst>
            <pc:docMk/>
            <pc:sldMk cId="0" sldId="268"/>
            <ac:graphicFrameMk id="8" creationId="{C1C05251-2F89-4706-9280-EDDCE7EAC21E}"/>
          </ac:graphicFrameMkLst>
        </pc:graphicFrameChg>
        <pc:graphicFrameChg chg="mod modGraphic">
          <ac:chgData name="tarunireddy21@outlook.com" userId="62d45046796b8bd4" providerId="LiveId" clId="{C5B4B8DE-9409-4BA3-A384-4BAA228539B7}" dt="2022-02-20T18:59:14.119" v="711" actId="20577"/>
          <ac:graphicFrameMkLst>
            <pc:docMk/>
            <pc:sldMk cId="0" sldId="268"/>
            <ac:graphicFrameMk id="188" creationId="{00000000-0000-0000-0000-000000000000}"/>
          </ac:graphicFrameMkLst>
        </pc:graphicFrameChg>
      </pc:sldChg>
      <pc:sldChg chg="addSp delSp modSp add mod ord">
        <pc:chgData name="tarunireddy21@outlook.com" userId="62d45046796b8bd4" providerId="LiveId" clId="{C5B4B8DE-9409-4BA3-A384-4BAA228539B7}" dt="2022-02-20T18:44:42.906" v="202" actId="20577"/>
        <pc:sldMkLst>
          <pc:docMk/>
          <pc:sldMk cId="1556609967" sldId="297"/>
        </pc:sldMkLst>
        <pc:spChg chg="add del mod">
          <ac:chgData name="tarunireddy21@outlook.com" userId="62d45046796b8bd4" providerId="LiveId" clId="{C5B4B8DE-9409-4BA3-A384-4BAA228539B7}" dt="2022-02-20T18:40:12.087" v="165"/>
          <ac:spMkLst>
            <pc:docMk/>
            <pc:sldMk cId="1556609967" sldId="297"/>
            <ac:spMk id="8" creationId="{188769F9-89BD-4876-8502-943F36C248B0}"/>
          </ac:spMkLst>
        </pc:spChg>
        <pc:spChg chg="mod">
          <ac:chgData name="tarunireddy21@outlook.com" userId="62d45046796b8bd4" providerId="LiveId" clId="{C5B4B8DE-9409-4BA3-A384-4BAA228539B7}" dt="2022-02-20T18:44:42.906" v="202" actId="20577"/>
          <ac:spMkLst>
            <pc:docMk/>
            <pc:sldMk cId="1556609967" sldId="297"/>
            <ac:spMk id="129" creationId="{00000000-0000-0000-0000-000000000000}"/>
          </ac:spMkLst>
        </pc:spChg>
        <pc:spChg chg="del mod">
          <ac:chgData name="tarunireddy21@outlook.com" userId="62d45046796b8bd4" providerId="LiveId" clId="{C5B4B8DE-9409-4BA3-A384-4BAA228539B7}" dt="2022-02-20T18:39:46.234" v="159" actId="21"/>
          <ac:spMkLst>
            <pc:docMk/>
            <pc:sldMk cId="1556609967" sldId="297"/>
            <ac:spMk id="131" creationId="{00000000-0000-0000-0000-000000000000}"/>
          </ac:spMkLst>
        </pc:spChg>
      </pc:sldChg>
      <pc:sldChg chg="modSp add mod">
        <pc:chgData name="tarunireddy21@outlook.com" userId="62d45046796b8bd4" providerId="LiveId" clId="{C5B4B8DE-9409-4BA3-A384-4BAA228539B7}" dt="2022-02-20T18:42:30.043" v="188" actId="20577"/>
        <pc:sldMkLst>
          <pc:docMk/>
          <pc:sldMk cId="2995194833" sldId="298"/>
        </pc:sldMkLst>
        <pc:spChg chg="mod">
          <ac:chgData name="tarunireddy21@outlook.com" userId="62d45046796b8bd4" providerId="LiveId" clId="{C5B4B8DE-9409-4BA3-A384-4BAA228539B7}" dt="2022-02-20T18:42:30.043" v="188" actId="20577"/>
          <ac:spMkLst>
            <pc:docMk/>
            <pc:sldMk cId="2995194833" sldId="298"/>
            <ac:spMk id="9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c2e6846af6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c2e6846af6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8004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4969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79100" y="1137350"/>
            <a:ext cx="4959600" cy="286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F4FC68"/>
            </a:gs>
            <a:gs pos="58000">
              <a:schemeClr val="accent2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779100" y="1517488"/>
            <a:ext cx="4960500" cy="162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779100" y="3242313"/>
            <a:ext cx="49605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gradFill>
          <a:gsLst>
            <a:gs pos="0">
              <a:srgbClr val="FF9F4D"/>
            </a:gs>
            <a:gs pos="58000">
              <a:schemeClr val="accent5"/>
            </a:gs>
            <a:gs pos="100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779100" y="1277748"/>
            <a:ext cx="49755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⬝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⬞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1"/>
          </p:nvPr>
        </p:nvSpPr>
        <p:spPr>
          <a:xfrm>
            <a:off x="779100" y="1353950"/>
            <a:ext cx="2324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⬝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2"/>
          </p:nvPr>
        </p:nvSpPr>
        <p:spPr>
          <a:xfrm>
            <a:off x="3429910" y="1353950"/>
            <a:ext cx="2324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⬝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rgbClr val="FFE659"/>
            </a:gs>
            <a:gs pos="58000">
              <a:schemeClr val="accent4"/>
            </a:gs>
            <a:gs pos="100000">
              <a:schemeClr val="accent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gradFill>
          <a:gsLst>
            <a:gs pos="0">
              <a:srgbClr val="44506E"/>
            </a:gs>
            <a:gs pos="58000">
              <a:schemeClr val="dk1"/>
            </a:gs>
            <a:gs pos="100000">
              <a:schemeClr val="dk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9100" y="1277748"/>
            <a:ext cx="49755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▪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▫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⬝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⬞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○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■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●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○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IBM Plex Sans Condensed"/>
              <a:buChar char="■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jpg"/><Relationship Id="rId5" Type="http://schemas.openxmlformats.org/officeDocument/2006/relationships/image" Target="../media/image32.jpeg"/><Relationship Id="rId10" Type="http://schemas.openxmlformats.org/officeDocument/2006/relationships/image" Target="../media/image37.jpg"/><Relationship Id="rId4" Type="http://schemas.openxmlformats.org/officeDocument/2006/relationships/image" Target="../media/image31.jpeg"/><Relationship Id="rId9" Type="http://schemas.openxmlformats.org/officeDocument/2006/relationships/image" Target="../media/image3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ctrTitle"/>
          </p:nvPr>
        </p:nvSpPr>
        <p:spPr>
          <a:xfrm>
            <a:off x="779100" y="1137350"/>
            <a:ext cx="4959600" cy="286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Detection of Breast Cancer</a:t>
            </a:r>
            <a:br>
              <a:rPr lang="en-GB" dirty="0"/>
            </a:br>
            <a:r>
              <a:rPr lang="en-GB" sz="3200" dirty="0"/>
              <a:t>Ffe  Batch-2  Group-12</a:t>
            </a:r>
            <a:endParaRPr dirty="0"/>
          </a:p>
        </p:txBody>
      </p:sp>
      <p:pic>
        <p:nvPicPr>
          <p:cNvPr id="46" name="Google Shape;4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1448" y="847620"/>
            <a:ext cx="3162577" cy="403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3075" y="119232"/>
            <a:ext cx="767393" cy="767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3"/>
          <p:cNvSpPr txBox="1">
            <a:spLocks noGrp="1"/>
          </p:cNvSpPr>
          <p:nvPr>
            <p:ph type="title"/>
          </p:nvPr>
        </p:nvSpPr>
        <p:spPr>
          <a:xfrm>
            <a:off x="779100" y="491634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O</a:t>
            </a:r>
            <a:r>
              <a:rPr lang="en" dirty="0"/>
              <a:t>ur Team</a:t>
            </a:r>
            <a:endParaRPr dirty="0"/>
          </a:p>
        </p:txBody>
      </p:sp>
      <p:sp>
        <p:nvSpPr>
          <p:cNvPr id="559" name="Google Shape;559;p43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72E717C-2241-4014-9D03-BFD1876EC6E1}"/>
              </a:ext>
            </a:extLst>
          </p:cNvPr>
          <p:cNvGrpSpPr/>
          <p:nvPr/>
        </p:nvGrpSpPr>
        <p:grpSpPr>
          <a:xfrm>
            <a:off x="860325" y="1066732"/>
            <a:ext cx="7423350" cy="1710641"/>
            <a:chOff x="860325" y="1910794"/>
            <a:chExt cx="7423350" cy="171064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A06C0A7-E97D-4042-A791-140B8DAE5003}"/>
                </a:ext>
              </a:extLst>
            </p:cNvPr>
            <p:cNvGrpSpPr/>
            <p:nvPr/>
          </p:nvGrpSpPr>
          <p:grpSpPr>
            <a:xfrm>
              <a:off x="860325" y="1910794"/>
              <a:ext cx="5443625" cy="1710641"/>
              <a:chOff x="860325" y="1910794"/>
              <a:chExt cx="5443625" cy="1710641"/>
            </a:xfrm>
          </p:grpSpPr>
          <p:pic>
            <p:nvPicPr>
              <p:cNvPr id="560" name="Google Shape;560;p43"/>
              <p:cNvPicPr preferRelativeResize="0"/>
              <p:nvPr/>
            </p:nvPicPr>
            <p:blipFill>
              <a:blip r:embed="rId3"/>
              <a:srcRect l="21877" r="21877"/>
              <a:stretch/>
            </p:blipFill>
            <p:spPr>
              <a:xfrm>
                <a:off x="1006119" y="1910794"/>
                <a:ext cx="1187562" cy="1187562"/>
              </a:xfrm>
              <a:prstGeom prst="ellipse">
                <a:avLst/>
              </a:prstGeom>
              <a:noFill/>
              <a:ln>
                <a:noFill/>
              </a:ln>
            </p:spPr>
          </p:pic>
          <p:sp>
            <p:nvSpPr>
              <p:cNvPr id="561" name="Google Shape;561;p43"/>
              <p:cNvSpPr txBox="1"/>
              <p:nvPr/>
            </p:nvSpPr>
            <p:spPr>
              <a:xfrm>
                <a:off x="860325" y="3225135"/>
                <a:ext cx="1489200" cy="39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 dirty="0">
                    <a:solidFill>
                      <a:schemeClr val="dk1"/>
                    </a:solidFill>
                    <a:latin typeface="IBM Plex Sans Condensed"/>
                    <a:ea typeface="IBM Plex Sans Condensed"/>
                    <a:cs typeface="IBM Plex Sans Condensed"/>
                    <a:sym typeface="IBM Plex Sans Condensed"/>
                  </a:rPr>
                  <a:t>Hari Bhoopala Krishnan</a:t>
                </a:r>
                <a:br>
                  <a:rPr lang="en" b="1" dirty="0">
                    <a:solidFill>
                      <a:schemeClr val="dk1"/>
                    </a:solidFill>
                    <a:latin typeface="IBM Plex Sans Condensed"/>
                    <a:ea typeface="IBM Plex Sans Condensed"/>
                    <a:cs typeface="IBM Plex Sans Condensed"/>
                    <a:sym typeface="IBM Plex Sans Condensed"/>
                  </a:rPr>
                </a:br>
                <a:r>
                  <a:rPr lang="en" sz="800" b="1" dirty="0">
                    <a:solidFill>
                      <a:schemeClr val="dk1"/>
                    </a:solidFill>
                    <a:latin typeface="IBM Plex Sans Condensed"/>
                    <a:ea typeface="IBM Plex Sans Condensed"/>
                    <a:cs typeface="IBM Plex Sans Condensed"/>
                    <a:sym typeface="IBM Plex Sans Condensed"/>
                  </a:rPr>
                  <a:t>MENTOR</a:t>
                </a:r>
                <a:endParaRPr b="1" dirty="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endParaRPr>
              </a:p>
            </p:txBody>
          </p:sp>
          <p:pic>
            <p:nvPicPr>
              <p:cNvPr id="562" name="Google Shape;562;p43"/>
              <p:cNvPicPr preferRelativeResize="0"/>
              <p:nvPr/>
            </p:nvPicPr>
            <p:blipFill>
              <a:blip r:embed="rId4"/>
              <a:srcRect/>
              <a:stretch/>
            </p:blipFill>
            <p:spPr>
              <a:xfrm>
                <a:off x="2985844" y="1910794"/>
                <a:ext cx="1187562" cy="1187562"/>
              </a:xfrm>
              <a:prstGeom prst="ellipse">
                <a:avLst/>
              </a:prstGeom>
              <a:noFill/>
              <a:ln>
                <a:noFill/>
              </a:ln>
            </p:spPr>
          </p:pic>
          <p:sp>
            <p:nvSpPr>
              <p:cNvPr id="563" name="Google Shape;563;p43"/>
              <p:cNvSpPr txBox="1"/>
              <p:nvPr/>
            </p:nvSpPr>
            <p:spPr>
              <a:xfrm>
                <a:off x="2840050" y="3225135"/>
                <a:ext cx="1489200" cy="39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200" b="1" dirty="0">
                    <a:solidFill>
                      <a:schemeClr val="dk1"/>
                    </a:solidFill>
                    <a:latin typeface="IBM Plex Sans Condensed"/>
                  </a:rPr>
                  <a:t>DEEPTHI REDDY </a:t>
                </a:r>
                <a:r>
                  <a:rPr lang="en-IN" sz="800" b="1" dirty="0"/>
                  <a:t>FF</a:t>
                </a:r>
                <a:r>
                  <a:rPr lang="en-IN" sz="800" b="1" dirty="0">
                    <a:solidFill>
                      <a:schemeClr val="dk1"/>
                    </a:solidFill>
                    <a:latin typeface="IBM Plex Sans Condensed"/>
                  </a:rPr>
                  <a:t>EUID036</a:t>
                </a:r>
                <a:r>
                  <a:rPr lang="en-IN" sz="800" b="1" dirty="0"/>
                  <a:t>120</a:t>
                </a:r>
                <a:endParaRPr b="1" dirty="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endParaRPr>
              </a:p>
            </p:txBody>
          </p:sp>
          <p:pic>
            <p:nvPicPr>
              <p:cNvPr id="564" name="Google Shape;564;p43"/>
              <p:cNvPicPr preferRelativeResize="0"/>
              <p:nvPr/>
            </p:nvPicPr>
            <p:blipFill>
              <a:blip r:embed="rId5"/>
              <a:srcRect/>
              <a:stretch/>
            </p:blipFill>
            <p:spPr>
              <a:xfrm>
                <a:off x="4965569" y="1910794"/>
                <a:ext cx="1187562" cy="1187562"/>
              </a:xfrm>
              <a:prstGeom prst="ellipse">
                <a:avLst/>
              </a:prstGeom>
              <a:noFill/>
              <a:ln>
                <a:noFill/>
              </a:ln>
            </p:spPr>
          </p:pic>
          <p:sp>
            <p:nvSpPr>
              <p:cNvPr id="565" name="Google Shape;565;p43"/>
              <p:cNvSpPr txBox="1"/>
              <p:nvPr/>
            </p:nvSpPr>
            <p:spPr>
              <a:xfrm>
                <a:off x="4814750" y="3225135"/>
                <a:ext cx="1489200" cy="39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200" b="1" dirty="0">
                    <a:solidFill>
                      <a:schemeClr val="dk1"/>
                    </a:solidFill>
                    <a:latin typeface="IBM Plex Sans Condensed"/>
                  </a:rPr>
                  <a:t>JAYANTH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800" b="1" dirty="0"/>
                  <a:t>FFEUID036257</a:t>
                </a:r>
                <a:endParaRPr lang="en-IN" sz="1200" b="1" dirty="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endParaRPr>
              </a:p>
            </p:txBody>
          </p:sp>
        </p:grpSp>
        <p:pic>
          <p:nvPicPr>
            <p:cNvPr id="566" name="Google Shape;566;p43"/>
            <p:cNvPicPr preferRelativeResize="0"/>
            <p:nvPr/>
          </p:nvPicPr>
          <p:blipFill>
            <a:blip r:embed="rId6"/>
            <a:srcRect/>
            <a:stretch/>
          </p:blipFill>
          <p:spPr>
            <a:xfrm>
              <a:off x="6945294" y="1910794"/>
              <a:ext cx="1187562" cy="1187562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567" name="Google Shape;567;p43"/>
            <p:cNvSpPr txBox="1"/>
            <p:nvPr/>
          </p:nvSpPr>
          <p:spPr>
            <a:xfrm>
              <a:off x="6794475" y="3225135"/>
              <a:ext cx="1489200" cy="39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200" b="1" dirty="0">
                  <a:solidFill>
                    <a:schemeClr val="dk1"/>
                  </a:solidFill>
                  <a:latin typeface="IBM Plex Sans Condensed"/>
                </a:rPr>
                <a:t>MOHIT CHOUHAN </a:t>
              </a:r>
              <a:r>
                <a:rPr lang="en-IN" sz="800" b="1" dirty="0"/>
                <a:t>FFEUID036578</a:t>
              </a:r>
              <a:endParaRPr lang="en-IN" sz="1200" b="1" dirty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09B151C-E149-4BFF-B829-45719990926D}"/>
              </a:ext>
            </a:extLst>
          </p:cNvPr>
          <p:cNvGrpSpPr/>
          <p:nvPr/>
        </p:nvGrpSpPr>
        <p:grpSpPr>
          <a:xfrm>
            <a:off x="860325" y="2904152"/>
            <a:ext cx="7423350" cy="1710641"/>
            <a:chOff x="860325" y="1910794"/>
            <a:chExt cx="7423350" cy="171064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2F25007-42B6-4B60-B091-96BB9CD550D7}"/>
                </a:ext>
              </a:extLst>
            </p:cNvPr>
            <p:cNvGrpSpPr/>
            <p:nvPr/>
          </p:nvGrpSpPr>
          <p:grpSpPr>
            <a:xfrm>
              <a:off x="860325" y="1910794"/>
              <a:ext cx="5443625" cy="1710641"/>
              <a:chOff x="860325" y="1910794"/>
              <a:chExt cx="5443625" cy="1710641"/>
            </a:xfrm>
          </p:grpSpPr>
          <p:pic>
            <p:nvPicPr>
              <p:cNvPr id="43" name="Google Shape;560;p43">
                <a:extLst>
                  <a:ext uri="{FF2B5EF4-FFF2-40B4-BE49-F238E27FC236}">
                    <a16:creationId xmlns:a16="http://schemas.microsoft.com/office/drawing/2014/main" id="{B4243F2D-3E14-4597-9895-B1CF71EC3013}"/>
                  </a:ext>
                </a:extLst>
              </p:cNvPr>
              <p:cNvPicPr preferRelativeResize="0"/>
              <p:nvPr/>
            </p:nvPicPr>
            <p:blipFill>
              <a:blip r:embed="rId7"/>
              <a:srcRect/>
              <a:stretch/>
            </p:blipFill>
            <p:spPr>
              <a:xfrm>
                <a:off x="1006119" y="1910794"/>
                <a:ext cx="1187562" cy="1187562"/>
              </a:xfrm>
              <a:prstGeom prst="ellipse">
                <a:avLst/>
              </a:prstGeom>
              <a:noFill/>
              <a:ln>
                <a:noFill/>
              </a:ln>
            </p:spPr>
          </p:pic>
          <p:sp>
            <p:nvSpPr>
              <p:cNvPr id="44" name="Google Shape;561;p43">
                <a:extLst>
                  <a:ext uri="{FF2B5EF4-FFF2-40B4-BE49-F238E27FC236}">
                    <a16:creationId xmlns:a16="http://schemas.microsoft.com/office/drawing/2014/main" id="{1FC06AF1-2834-40F9-BC63-31782E88E1A1}"/>
                  </a:ext>
                </a:extLst>
              </p:cNvPr>
              <p:cNvSpPr txBox="1"/>
              <p:nvPr/>
            </p:nvSpPr>
            <p:spPr>
              <a:xfrm>
                <a:off x="860325" y="3225135"/>
                <a:ext cx="1489200" cy="39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200" b="1" dirty="0">
                    <a:solidFill>
                      <a:schemeClr val="dk1"/>
                    </a:solidFill>
                    <a:latin typeface="IBM Plex Sans Condensed"/>
                  </a:rPr>
                  <a:t>NIRVAN REDDY </a:t>
                </a:r>
                <a:r>
                  <a:rPr lang="en-IN" sz="800" b="1" dirty="0">
                    <a:solidFill>
                      <a:schemeClr val="dk1"/>
                    </a:solidFill>
                    <a:latin typeface="IBM Plex Sans Condensed"/>
                  </a:rPr>
                  <a:t>FFEUID039728</a:t>
                </a:r>
                <a:endParaRPr lang="en-IN" sz="1200" b="1" dirty="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endParaRPr>
              </a:p>
            </p:txBody>
          </p:sp>
          <p:pic>
            <p:nvPicPr>
              <p:cNvPr id="45" name="Google Shape;562;p43">
                <a:extLst>
                  <a:ext uri="{FF2B5EF4-FFF2-40B4-BE49-F238E27FC236}">
                    <a16:creationId xmlns:a16="http://schemas.microsoft.com/office/drawing/2014/main" id="{1A218FE6-6AC6-4081-97D6-C69DB4A1DD36}"/>
                  </a:ext>
                </a:extLst>
              </p:cNvPr>
              <p:cNvPicPr preferRelativeResize="0"/>
              <p:nvPr/>
            </p:nvPicPr>
            <p:blipFill>
              <a:blip r:embed="rId8"/>
              <a:srcRect/>
              <a:stretch/>
            </p:blipFill>
            <p:spPr>
              <a:xfrm>
                <a:off x="2985844" y="1910794"/>
                <a:ext cx="1187562" cy="1187562"/>
              </a:xfrm>
              <a:prstGeom prst="ellipse">
                <a:avLst/>
              </a:prstGeom>
              <a:noFill/>
              <a:ln>
                <a:noFill/>
              </a:ln>
            </p:spPr>
          </p:pic>
          <p:sp>
            <p:nvSpPr>
              <p:cNvPr id="46" name="Google Shape;563;p43">
                <a:extLst>
                  <a:ext uri="{FF2B5EF4-FFF2-40B4-BE49-F238E27FC236}">
                    <a16:creationId xmlns:a16="http://schemas.microsoft.com/office/drawing/2014/main" id="{B672CDA4-A128-47C2-96AA-03731894456A}"/>
                  </a:ext>
                </a:extLst>
              </p:cNvPr>
              <p:cNvSpPr txBox="1"/>
              <p:nvPr/>
            </p:nvSpPr>
            <p:spPr>
              <a:xfrm>
                <a:off x="2840050" y="3225135"/>
                <a:ext cx="1489200" cy="39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200" b="1" dirty="0">
                    <a:solidFill>
                      <a:schemeClr val="dk1"/>
                    </a:solidFill>
                    <a:latin typeface="IBM Plex Sans Condensed"/>
                  </a:rPr>
                  <a:t>PAVAN KUMAR </a:t>
                </a:r>
                <a:r>
                  <a:rPr lang="en-IN" sz="800" b="1" dirty="0">
                    <a:solidFill>
                      <a:schemeClr val="dk1"/>
                    </a:solidFill>
                    <a:latin typeface="IBM Plex Sans Condensed"/>
                  </a:rPr>
                  <a:t>FFEUID035293</a:t>
                </a:r>
                <a:endParaRPr lang="en-IN" sz="800" b="1" dirty="0">
                  <a:solidFill>
                    <a:schemeClr val="dk1"/>
                  </a:solidFill>
                  <a:latin typeface="IBM Plex Sans Condensed"/>
                  <a:sym typeface="IBM Plex Sans Condensed"/>
                </a:endParaRPr>
              </a:p>
            </p:txBody>
          </p:sp>
          <p:pic>
            <p:nvPicPr>
              <p:cNvPr id="47" name="Google Shape;564;p43">
                <a:extLst>
                  <a:ext uri="{FF2B5EF4-FFF2-40B4-BE49-F238E27FC236}">
                    <a16:creationId xmlns:a16="http://schemas.microsoft.com/office/drawing/2014/main" id="{EE320D6F-E017-4C0A-93D5-70C0618AD294}"/>
                  </a:ext>
                </a:extLst>
              </p:cNvPr>
              <p:cNvPicPr preferRelativeResize="0"/>
              <p:nvPr/>
            </p:nvPicPr>
            <p:blipFill>
              <a:blip r:embed="rId9"/>
              <a:srcRect/>
              <a:stretch/>
            </p:blipFill>
            <p:spPr>
              <a:xfrm>
                <a:off x="4965569" y="1910794"/>
                <a:ext cx="1187562" cy="1187562"/>
              </a:xfrm>
              <a:prstGeom prst="ellipse">
                <a:avLst/>
              </a:prstGeom>
              <a:noFill/>
              <a:ln>
                <a:noFill/>
              </a:ln>
            </p:spPr>
          </p:pic>
          <p:sp>
            <p:nvSpPr>
              <p:cNvPr id="48" name="Google Shape;565;p43">
                <a:extLst>
                  <a:ext uri="{FF2B5EF4-FFF2-40B4-BE49-F238E27FC236}">
                    <a16:creationId xmlns:a16="http://schemas.microsoft.com/office/drawing/2014/main" id="{618A6C06-4680-43F8-ACAD-D3E779D5C695}"/>
                  </a:ext>
                </a:extLst>
              </p:cNvPr>
              <p:cNvSpPr txBox="1"/>
              <p:nvPr/>
            </p:nvSpPr>
            <p:spPr>
              <a:xfrm>
                <a:off x="4814750" y="3225135"/>
                <a:ext cx="1489200" cy="39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200" b="1" dirty="0">
                    <a:solidFill>
                      <a:schemeClr val="dk1"/>
                    </a:solidFill>
                    <a:latin typeface="IBM Plex Sans Condensed"/>
                  </a:rPr>
                  <a:t>PRANAY KUMAR </a:t>
                </a:r>
                <a:r>
                  <a:rPr lang="en-IN" sz="800" b="1" dirty="0">
                    <a:solidFill>
                      <a:schemeClr val="dk1"/>
                    </a:solidFill>
                    <a:latin typeface="IBM Plex Sans Condensed"/>
                  </a:rPr>
                  <a:t>FFEUID039107</a:t>
                </a:r>
                <a:endParaRPr lang="en-IN" sz="1600" b="1" dirty="0">
                  <a:solidFill>
                    <a:schemeClr val="dk1"/>
                  </a:solidFill>
                  <a:latin typeface="IBM Plex Sans Condensed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000" b="1" dirty="0">
                    <a:solidFill>
                      <a:schemeClr val="dk1"/>
                    </a:solidFill>
                    <a:latin typeface="IBM Plex Sans Condensed"/>
                  </a:rPr>
                  <a:t>TEAM LEADER</a:t>
                </a:r>
                <a:endParaRPr lang="en-IN" sz="1000" b="1" dirty="0">
                  <a:solidFill>
                    <a:schemeClr val="dk1"/>
                  </a:solidFill>
                  <a:latin typeface="IBM Plex Sans Condensed"/>
                  <a:sym typeface="IBM Plex Sans Condensed"/>
                </a:endParaRPr>
              </a:p>
            </p:txBody>
          </p:sp>
        </p:grpSp>
        <p:pic>
          <p:nvPicPr>
            <p:cNvPr id="41" name="Google Shape;566;p43">
              <a:extLst>
                <a:ext uri="{FF2B5EF4-FFF2-40B4-BE49-F238E27FC236}">
                  <a16:creationId xmlns:a16="http://schemas.microsoft.com/office/drawing/2014/main" id="{2D82B9A3-AC70-4C61-8062-68217C9211C5}"/>
                </a:ext>
              </a:extLst>
            </p:cNvPr>
            <p:cNvPicPr preferRelativeResize="0"/>
            <p:nvPr/>
          </p:nvPicPr>
          <p:blipFill>
            <a:blip r:embed="rId10"/>
            <a:srcRect/>
            <a:stretch/>
          </p:blipFill>
          <p:spPr>
            <a:xfrm>
              <a:off x="6945294" y="1910794"/>
              <a:ext cx="1187562" cy="1187562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42" name="Google Shape;567;p43">
              <a:extLst>
                <a:ext uri="{FF2B5EF4-FFF2-40B4-BE49-F238E27FC236}">
                  <a16:creationId xmlns:a16="http://schemas.microsoft.com/office/drawing/2014/main" id="{BF692366-C2F9-4C4D-A189-7E8CC5028A64}"/>
                </a:ext>
              </a:extLst>
            </p:cNvPr>
            <p:cNvSpPr txBox="1"/>
            <p:nvPr/>
          </p:nvSpPr>
          <p:spPr>
            <a:xfrm>
              <a:off x="6794475" y="3225135"/>
              <a:ext cx="1489200" cy="39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200" b="1" dirty="0">
                  <a:solidFill>
                    <a:schemeClr val="dk1"/>
                  </a:solidFill>
                  <a:latin typeface="IBM Plex Sans Condensed"/>
                </a:rPr>
                <a:t>VARUN REDDY </a:t>
              </a:r>
              <a:r>
                <a:rPr lang="en-IN" sz="800" b="1" dirty="0">
                  <a:solidFill>
                    <a:schemeClr val="dk1"/>
                  </a:solidFill>
                  <a:latin typeface="IBM Plex Sans Condensed"/>
                </a:rPr>
                <a:t>FFEUID040031</a:t>
              </a:r>
              <a:endParaRPr lang="en-IN" sz="800" b="1" dirty="0">
                <a:solidFill>
                  <a:schemeClr val="dk1"/>
                </a:solidFill>
                <a:latin typeface="IBM Plex Sans Condensed"/>
                <a:sym typeface="IBM Plex Sans Condensed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/>
          <p:nvPr/>
        </p:nvSpPr>
        <p:spPr>
          <a:xfrm>
            <a:off x="5298479" y="2425636"/>
            <a:ext cx="263619" cy="25171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17"/>
          <p:cNvGrpSpPr/>
          <p:nvPr/>
        </p:nvGrpSpPr>
        <p:grpSpPr>
          <a:xfrm>
            <a:off x="4971612" y="1011933"/>
            <a:ext cx="1129443" cy="1129717"/>
            <a:chOff x="6654650" y="3665275"/>
            <a:chExt cx="409100" cy="409125"/>
          </a:xfrm>
        </p:grpSpPr>
        <p:sp>
          <p:nvSpPr>
            <p:cNvPr id="108" name="Google Shape;108;p17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7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10;p17"/>
          <p:cNvGrpSpPr/>
          <p:nvPr/>
        </p:nvGrpSpPr>
        <p:grpSpPr>
          <a:xfrm rot="1056946">
            <a:off x="3883082" y="1900347"/>
            <a:ext cx="746176" cy="746276"/>
            <a:chOff x="570875" y="4322250"/>
            <a:chExt cx="443300" cy="443325"/>
          </a:xfrm>
        </p:grpSpPr>
        <p:sp>
          <p:nvSpPr>
            <p:cNvPr id="111" name="Google Shape;111;p1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7"/>
          <p:cNvSpPr/>
          <p:nvPr/>
        </p:nvSpPr>
        <p:spPr>
          <a:xfrm rot="2466643">
            <a:off x="3966548" y="1231010"/>
            <a:ext cx="366269" cy="34972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7"/>
          <p:cNvSpPr/>
          <p:nvPr/>
        </p:nvSpPr>
        <p:spPr>
          <a:xfrm rot="-1608918">
            <a:off x="4502204" y="1451088"/>
            <a:ext cx="263609" cy="25170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7"/>
          <p:cNvSpPr/>
          <p:nvPr/>
        </p:nvSpPr>
        <p:spPr>
          <a:xfrm rot="2926240">
            <a:off x="5901539" y="2039291"/>
            <a:ext cx="197436" cy="18851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7"/>
          <p:cNvSpPr/>
          <p:nvPr/>
        </p:nvSpPr>
        <p:spPr>
          <a:xfrm rot="-1608959">
            <a:off x="5278979" y="387784"/>
            <a:ext cx="177833" cy="16980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17"/>
          <p:cNvGrpSpPr/>
          <p:nvPr/>
        </p:nvGrpSpPr>
        <p:grpSpPr>
          <a:xfrm>
            <a:off x="5864296" y="1233444"/>
            <a:ext cx="2714848" cy="3653541"/>
            <a:chOff x="5503615" y="983605"/>
            <a:chExt cx="3588221" cy="4828894"/>
          </a:xfrm>
        </p:grpSpPr>
        <p:pic>
          <p:nvPicPr>
            <p:cNvPr id="120" name="Google Shape;120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03615" y="983605"/>
              <a:ext cx="3588221" cy="48288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09435" y="1724361"/>
              <a:ext cx="322950" cy="3166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" name="Google Shape;122;p17"/>
          <p:cNvSpPr txBox="1">
            <a:spLocks noGrp="1"/>
          </p:cNvSpPr>
          <p:nvPr>
            <p:ph type="ctrTitle" idx="4294967295"/>
          </p:nvPr>
        </p:nvSpPr>
        <p:spPr>
          <a:xfrm>
            <a:off x="614951" y="1000944"/>
            <a:ext cx="3411600" cy="928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7200" dirty="0"/>
              <a:t>CONCLUSION</a:t>
            </a:r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4294967295"/>
          </p:nvPr>
        </p:nvSpPr>
        <p:spPr>
          <a:xfrm>
            <a:off x="855300" y="3124695"/>
            <a:ext cx="4443179" cy="10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2000" dirty="0">
                <a:solidFill>
                  <a:schemeClr val="bg1"/>
                </a:solidFill>
              </a:rPr>
              <a:t>We see this project as a small step to help cancer patients. It also gave us an experience in numerous fields.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124" name="Google Shape;124;p17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1" name="Google Shape;123;p17">
            <a:extLst>
              <a:ext uri="{FF2B5EF4-FFF2-40B4-BE49-F238E27FC236}">
                <a16:creationId xmlns:a16="http://schemas.microsoft.com/office/drawing/2014/main" id="{7A755AEF-7AA7-401D-B060-78083485E5EA}"/>
              </a:ext>
            </a:extLst>
          </p:cNvPr>
          <p:cNvSpPr txBox="1">
            <a:spLocks/>
          </p:cNvSpPr>
          <p:nvPr/>
        </p:nvSpPr>
        <p:spPr>
          <a:xfrm>
            <a:off x="568404" y="2033455"/>
            <a:ext cx="3358747" cy="428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▪"/>
              <a:defRPr sz="24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▫"/>
              <a:defRPr sz="24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⬝"/>
              <a:defRPr sz="24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⬞"/>
              <a:defRPr sz="24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○"/>
              <a:defRPr sz="24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■"/>
              <a:defRPr sz="24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●"/>
              <a:defRPr sz="24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○"/>
              <a:defRPr sz="24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IBM Plex Sans Condensed"/>
              <a:buChar char="■"/>
              <a:defRPr sz="24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pPr marL="0" indent="0">
              <a:spcAft>
                <a:spcPts val="800"/>
              </a:spcAft>
              <a:buNone/>
            </a:pPr>
            <a:r>
              <a:rPr lang="en-GB" sz="2000" b="1" u="sng" dirty="0">
                <a:solidFill>
                  <a:schemeClr val="bg1"/>
                </a:solidFill>
              </a:rPr>
              <a:t>https://ffe212.herokuapp.com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/>
      <p:bldP spid="123" grpId="0" build="p"/>
      <p:bldP spid="21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997" y="576525"/>
            <a:ext cx="1496437" cy="134386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3"/>
          <p:cNvSpPr/>
          <p:nvPr/>
        </p:nvSpPr>
        <p:spPr>
          <a:xfrm>
            <a:off x="6452663" y="985601"/>
            <a:ext cx="1073096" cy="3168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9FFAFF"/>
                    </a:gs>
                    <a:gs pos="58000">
                      <a:schemeClr val="accent1"/>
                    </a:gs>
                    <a:gs pos="100000">
                      <a:schemeClr val="accent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Bebas Neue"/>
              </a:rPr>
              <a:t>Thanks!</a:t>
            </a:r>
          </a:p>
        </p:txBody>
      </p:sp>
      <p:pic>
        <p:nvPicPr>
          <p:cNvPr id="356" name="Google Shape;35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0400" y="1128926"/>
            <a:ext cx="2904825" cy="3705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3"/>
          <p:cNvSpPr txBox="1">
            <a:spLocks noGrp="1"/>
          </p:cNvSpPr>
          <p:nvPr>
            <p:ph type="body" idx="4294967295"/>
          </p:nvPr>
        </p:nvSpPr>
        <p:spPr>
          <a:xfrm>
            <a:off x="855300" y="988441"/>
            <a:ext cx="4694400" cy="213790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Thank You</a:t>
            </a:r>
            <a:br>
              <a:rPr lang="en" dirty="0">
                <a:solidFill>
                  <a:schemeClr val="lt1"/>
                </a:solidFill>
              </a:rPr>
            </a:br>
            <a:r>
              <a:rPr lang="en-GB" dirty="0">
                <a:solidFill>
                  <a:schemeClr val="lt1"/>
                </a:solidFill>
              </a:rPr>
              <a:t>FFE, Skill Build, IBM, Haribhoopala Krishnan </a:t>
            </a:r>
            <a:br>
              <a:rPr lang="en-GB" dirty="0">
                <a:solidFill>
                  <a:schemeClr val="lt1"/>
                </a:solidFill>
              </a:rPr>
            </a:br>
            <a:r>
              <a:rPr lang="en-GB" sz="1400" dirty="0">
                <a:solidFill>
                  <a:schemeClr val="lt1"/>
                </a:solidFill>
              </a:rPr>
              <a:t>some inspirations led us to this interface.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58" name="Google Shape;358;p33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7" name="Google Shape;357;p33">
            <a:extLst>
              <a:ext uri="{FF2B5EF4-FFF2-40B4-BE49-F238E27FC236}">
                <a16:creationId xmlns:a16="http://schemas.microsoft.com/office/drawing/2014/main" id="{49AAE542-9E98-4E1E-8A07-21C3897D2165}"/>
              </a:ext>
            </a:extLst>
          </p:cNvPr>
          <p:cNvSpPr txBox="1">
            <a:spLocks/>
          </p:cNvSpPr>
          <p:nvPr/>
        </p:nvSpPr>
        <p:spPr>
          <a:xfrm>
            <a:off x="2060412" y="3454552"/>
            <a:ext cx="4754895" cy="1579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▪"/>
              <a:defRPr sz="24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▫"/>
              <a:defRPr sz="24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⬝"/>
              <a:defRPr sz="24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⬞"/>
              <a:defRPr sz="24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○"/>
              <a:defRPr sz="24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■"/>
              <a:defRPr sz="24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●"/>
              <a:defRPr sz="24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○"/>
              <a:defRPr sz="24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IBM Plex Sans Condensed"/>
              <a:buChar char="■"/>
              <a:defRPr sz="24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pPr marL="0" indent="0" algn="ctr">
              <a:buFont typeface="IBM Plex Sans Condensed"/>
              <a:buNone/>
            </a:pPr>
            <a:r>
              <a:rPr lang="en-GB" sz="32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Any feedbacks?</a:t>
            </a:r>
          </a:p>
          <a:p>
            <a:pPr marL="0" indent="0" algn="ctr">
              <a:buFont typeface="IBM Plex Sans Condensed"/>
              <a:buNone/>
            </a:pPr>
            <a:endParaRPr lang="en-GB" sz="1200" dirty="0">
              <a:solidFill>
                <a:schemeClr val="lt1"/>
              </a:solidFill>
            </a:endParaRPr>
          </a:p>
          <a:p>
            <a:pPr marL="0" indent="0" algn="ctr">
              <a:buFont typeface="IBM Plex Sans Condensed"/>
              <a:buNone/>
            </a:pPr>
            <a:r>
              <a:rPr lang="en-GB" sz="1200" dirty="0">
                <a:solidFill>
                  <a:schemeClr val="lt1"/>
                </a:solidFill>
              </a:rPr>
              <a:t>“You should have even made the choosing of categories in dynamic way. As, even that trends may change”</a:t>
            </a:r>
          </a:p>
          <a:p>
            <a:pPr marL="0" indent="0" algn="ctr">
              <a:buFont typeface="IBM Plex Sans Condensed"/>
              <a:buNone/>
            </a:pPr>
            <a:r>
              <a:rPr lang="en-GB" sz="1200" dirty="0">
                <a:solidFill>
                  <a:schemeClr val="lt1"/>
                </a:solidFill>
              </a:rPr>
              <a:t>- B Taruni (SDE at L&amp;T infotech) 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" grpId="0" build="p"/>
      <p:bldP spid="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334" y="1156100"/>
            <a:ext cx="820766" cy="7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177" y="1129286"/>
            <a:ext cx="2904825" cy="3705499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779100" y="598333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Agenda</a:t>
            </a:r>
            <a:endParaRPr dirty="0"/>
          </a:p>
        </p:txBody>
      </p:sp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59" name="Google Shape;59;p12"/>
          <p:cNvGrpSpPr/>
          <p:nvPr/>
        </p:nvGrpSpPr>
        <p:grpSpPr>
          <a:xfrm>
            <a:off x="6986537" y="1317174"/>
            <a:ext cx="358351" cy="298118"/>
            <a:chOff x="1926350" y="995225"/>
            <a:chExt cx="428650" cy="356600"/>
          </a:xfrm>
        </p:grpSpPr>
        <p:sp>
          <p:nvSpPr>
            <p:cNvPr id="60" name="Google Shape;60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" name="Google Shape;61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" name="Google Shape;62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" name="Google Shape;63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D6CC3A-6037-4C06-9C07-998D8C6B0EA8}"/>
              </a:ext>
            </a:extLst>
          </p:cNvPr>
          <p:cNvGrpSpPr/>
          <p:nvPr/>
        </p:nvGrpSpPr>
        <p:grpSpPr>
          <a:xfrm>
            <a:off x="925950" y="1035945"/>
            <a:ext cx="5852134" cy="769441"/>
            <a:chOff x="1848112" y="1575921"/>
            <a:chExt cx="5365516" cy="105256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90AE92C-B178-476B-B929-752B18E0DC01}"/>
                </a:ext>
              </a:extLst>
            </p:cNvPr>
            <p:cNvSpPr txBox="1"/>
            <p:nvPr/>
          </p:nvSpPr>
          <p:spPr>
            <a:xfrm>
              <a:off x="2696585" y="2213930"/>
              <a:ext cx="4507692" cy="378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Our Notion &amp; Our </a:t>
              </a:r>
              <a:r>
                <a:rPr lang="en-GB" altLang="ko-KR" sz="1200" dirty="0">
                  <a:solidFill>
                    <a:schemeClr val="bg1"/>
                  </a:solidFill>
                  <a:cs typeface="Arial" pitchFamily="34" charset="0"/>
                </a:rPr>
                <a:t>Execution 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AA99D85-10EB-4FBA-A56F-0023054F602A}"/>
                </a:ext>
              </a:extLst>
            </p:cNvPr>
            <p:cNvSpPr txBox="1"/>
            <p:nvPr/>
          </p:nvSpPr>
          <p:spPr>
            <a:xfrm>
              <a:off x="2705936" y="1669136"/>
              <a:ext cx="4507692" cy="69469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GB" altLang="ko-KR" sz="2700" b="1" dirty="0">
                  <a:solidFill>
                    <a:schemeClr val="bg1"/>
                  </a:solidFill>
                  <a:cs typeface="Arial" pitchFamily="34" charset="0"/>
                </a:rPr>
                <a:t>Problem Statement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C42FA41-CC22-40CA-AA9C-04565981D9F8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10525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8823B74-E98F-4060-8438-9105646D0F60}"/>
              </a:ext>
            </a:extLst>
          </p:cNvPr>
          <p:cNvGrpSpPr/>
          <p:nvPr/>
        </p:nvGrpSpPr>
        <p:grpSpPr>
          <a:xfrm>
            <a:off x="925950" y="1931575"/>
            <a:ext cx="5852134" cy="769441"/>
            <a:chOff x="1848112" y="1575921"/>
            <a:chExt cx="5365516" cy="105256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61B1F58-3AC3-44B3-A99D-8F9B266AB1CB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69469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Roadmap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ED052F-8F3B-4280-A9E5-B93C47CADA8F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10525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A27CA51-BB6B-4F51-98A0-4338B65186C1}"/>
              </a:ext>
            </a:extLst>
          </p:cNvPr>
          <p:cNvGrpSpPr/>
          <p:nvPr/>
        </p:nvGrpSpPr>
        <p:grpSpPr>
          <a:xfrm>
            <a:off x="925950" y="2827205"/>
            <a:ext cx="5852134" cy="769441"/>
            <a:chOff x="1848112" y="1575921"/>
            <a:chExt cx="5365516" cy="105256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6FBD449-68E7-413A-9D35-FEA71CE5A456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69469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Website Demo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749ABA-10B7-4A02-9B2D-7735A40611A7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10525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10E24A2-49A7-40FC-BB4C-E5F3CDACF4C4}"/>
              </a:ext>
            </a:extLst>
          </p:cNvPr>
          <p:cNvGrpSpPr/>
          <p:nvPr/>
        </p:nvGrpSpPr>
        <p:grpSpPr>
          <a:xfrm>
            <a:off x="925950" y="3722834"/>
            <a:ext cx="5852134" cy="769442"/>
            <a:chOff x="1848112" y="1575921"/>
            <a:chExt cx="5365516" cy="105256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6CC1DBB-76AA-4CD0-A97E-E57AE707B008}"/>
                </a:ext>
              </a:extLst>
            </p:cNvPr>
            <p:cNvSpPr txBox="1"/>
            <p:nvPr/>
          </p:nvSpPr>
          <p:spPr>
            <a:xfrm>
              <a:off x="2705936" y="1789402"/>
              <a:ext cx="4507692" cy="69469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GB" altLang="ko-KR" sz="2700" b="1" dirty="0">
                  <a:solidFill>
                    <a:schemeClr val="bg1"/>
                  </a:solidFill>
                  <a:cs typeface="Arial" pitchFamily="34" charset="0"/>
                </a:rPr>
                <a:t>Conclusion 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C360C1C-0687-4A10-9D8E-8EBC328686F4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10525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997" y="347925"/>
            <a:ext cx="1496437" cy="1343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8300" y="1156818"/>
            <a:ext cx="2806925" cy="3745883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752723" y="713409"/>
            <a:ext cx="4960500" cy="88281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Problem </a:t>
            </a:r>
            <a:r>
              <a:rPr lang="en-GB" sz="5400" dirty="0"/>
              <a:t>Statement </a:t>
            </a:r>
            <a:endParaRPr sz="5400" dirty="0"/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1"/>
          </p:nvPr>
        </p:nvSpPr>
        <p:spPr>
          <a:xfrm>
            <a:off x="902192" y="2070832"/>
            <a:ext cx="4960500" cy="191785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We aim to predict the malignant or benign breast cancer by observing the previous records of the mammography diagnosis. 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83" name="Google Shape;83;p14"/>
          <p:cNvSpPr/>
          <p:nvPr/>
        </p:nvSpPr>
        <p:spPr>
          <a:xfrm>
            <a:off x="6815202" y="576011"/>
            <a:ext cx="251950" cy="7001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FF9F4D"/>
                    </a:gs>
                    <a:gs pos="58000">
                      <a:schemeClr val="accent5"/>
                    </a:gs>
                    <a:gs pos="100000">
                      <a:schemeClr val="accent5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Bebas Neue"/>
              </a:rPr>
              <a:t>1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Notion</a:t>
            </a:r>
            <a:endParaRPr dirty="0"/>
          </a:p>
        </p:txBody>
      </p:sp>
      <p:sp>
        <p:nvSpPr>
          <p:cNvPr id="96" name="Google Shape;96;p16"/>
          <p:cNvSpPr txBox="1">
            <a:spLocks noGrp="1"/>
          </p:cNvSpPr>
          <p:nvPr>
            <p:ph type="body" idx="1"/>
          </p:nvPr>
        </p:nvSpPr>
        <p:spPr>
          <a:xfrm>
            <a:off x="674823" y="1238620"/>
            <a:ext cx="5189465" cy="32806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000" dirty="0">
                <a:solidFill>
                  <a:schemeClr val="bg1"/>
                </a:solidFill>
              </a:rPr>
              <a:t>Breast cancer is basically is of two types Malignant and Benign.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000" dirty="0">
                <a:solidFill>
                  <a:schemeClr val="bg1"/>
                </a:solidFill>
              </a:rPr>
              <a:t>Malignant is the variant where cancer spreads throughout whereas 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000" dirty="0">
                <a:solidFill>
                  <a:schemeClr val="bg1"/>
                </a:solidFill>
              </a:rPr>
              <a:t>Benign is the one which doesn't spread.</a:t>
            </a:r>
            <a:r>
              <a:rPr lang="en-GB" sz="2000" dirty="0">
                <a:solidFill>
                  <a:schemeClr val="bg1"/>
                </a:solidFill>
              </a:rPr>
              <a:t> Actually they doesn't have any intermediate values so we used classification to get the end product. 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GB" sz="2000" dirty="0">
              <a:solidFill>
                <a:schemeClr val="bg1"/>
              </a:solidFill>
            </a:endParaRP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2000" b="1" dirty="0">
                <a:solidFill>
                  <a:schemeClr val="bg1"/>
                </a:solidFill>
              </a:rPr>
              <a:t>   User</a:t>
            </a:r>
            <a:r>
              <a:rPr lang="en-GB" sz="2000" dirty="0">
                <a:solidFill>
                  <a:schemeClr val="bg1"/>
                </a:solidFill>
              </a:rPr>
              <a:t> : Cancer Patients &amp; Doctors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97" name="Google Shape;97;p16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98" name="Google Shape;98;p16"/>
          <p:cNvGrpSpPr/>
          <p:nvPr/>
        </p:nvGrpSpPr>
        <p:grpSpPr>
          <a:xfrm>
            <a:off x="5864288" y="1238675"/>
            <a:ext cx="2840226" cy="3645025"/>
            <a:chOff x="5864288" y="1238675"/>
            <a:chExt cx="2840226" cy="3645025"/>
          </a:xfrm>
        </p:grpSpPr>
        <p:pic>
          <p:nvPicPr>
            <p:cNvPr id="99" name="Google Shape;99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64288" y="1238675"/>
              <a:ext cx="2840226" cy="364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87476" y="1833431"/>
              <a:ext cx="241950" cy="1707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1" name="Google Shape;10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1450" y="526963"/>
            <a:ext cx="548700" cy="660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96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body" idx="1"/>
          </p:nvPr>
        </p:nvSpPr>
        <p:spPr>
          <a:xfrm>
            <a:off x="779100" y="1502696"/>
            <a:ext cx="5054597" cy="295867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We have taken up the dataset from UCI which contains the data of the 10 categories and up-to 30 inputs which are used to predict the type of cancer.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We have gone to talk with Medical graduate about the efficient way of taking up the 30 inputs.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30" name="Google Shape;130;p18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Execution</a:t>
            </a:r>
            <a:endParaRPr dirty="0"/>
          </a:p>
        </p:txBody>
      </p:sp>
      <p:sp>
        <p:nvSpPr>
          <p:cNvPr id="132" name="Google Shape;132;p18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0177" y="1129286"/>
            <a:ext cx="2904825" cy="370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265078">
            <a:off x="5747886" y="598638"/>
            <a:ext cx="419450" cy="559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66099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build="p"/>
      <p:bldP spid="1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>
            <a:spLocks noGrp="1"/>
          </p:cNvSpPr>
          <p:nvPr>
            <p:ph type="title"/>
          </p:nvPr>
        </p:nvSpPr>
        <p:spPr>
          <a:xfrm>
            <a:off x="630279" y="325142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DATASET ANALYSIS</a:t>
            </a:r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50A5B64-E5C6-4B75-A114-F21BF77D7919}"/>
              </a:ext>
            </a:extLst>
          </p:cNvPr>
          <p:cNvGrpSpPr/>
          <p:nvPr/>
        </p:nvGrpSpPr>
        <p:grpSpPr>
          <a:xfrm>
            <a:off x="6677743" y="1780864"/>
            <a:ext cx="3054538" cy="4048285"/>
            <a:chOff x="6618441" y="1437128"/>
            <a:chExt cx="3054538" cy="4048285"/>
          </a:xfrm>
        </p:grpSpPr>
        <p:pic>
          <p:nvPicPr>
            <p:cNvPr id="190" name="Google Shape;190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68154" y="1779914"/>
              <a:ext cx="2904825" cy="3705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18441" y="1437128"/>
              <a:ext cx="366071" cy="342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38822-9AD1-4634-BB89-DA02B1392DE9}"/>
              </a:ext>
            </a:extLst>
          </p:cNvPr>
          <p:cNvSpPr txBox="1"/>
          <p:nvPr/>
        </p:nvSpPr>
        <p:spPr>
          <a:xfrm>
            <a:off x="2503622" y="4882162"/>
            <a:ext cx="35395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>
                <a:solidFill>
                  <a:schemeClr val="bg1"/>
                </a:solidFill>
              </a:rPr>
              <a:t>* Chosen dataset does not contain any missing values</a:t>
            </a:r>
            <a:endParaRPr lang="en-IN" sz="1000" b="1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7E9F78D-3A14-4AF2-8C54-D04FDDF5550C}"/>
              </a:ext>
            </a:extLst>
          </p:cNvPr>
          <p:cNvGrpSpPr/>
          <p:nvPr/>
        </p:nvGrpSpPr>
        <p:grpSpPr>
          <a:xfrm>
            <a:off x="356024" y="733248"/>
            <a:ext cx="6115114" cy="4129930"/>
            <a:chOff x="356024" y="733248"/>
            <a:chExt cx="6115114" cy="4129930"/>
          </a:xfrm>
        </p:grpSpPr>
        <p:graphicFrame>
          <p:nvGraphicFramePr>
            <p:cNvPr id="188" name="Google Shape;188;p23"/>
            <p:cNvGraphicFramePr/>
            <p:nvPr>
              <p:extLst>
                <p:ext uri="{D42A27DB-BD31-4B8C-83A1-F6EECF244321}">
                  <p14:modId xmlns:p14="http://schemas.microsoft.com/office/powerpoint/2010/main" val="2855649879"/>
                </p:ext>
              </p:extLst>
            </p:nvPr>
          </p:nvGraphicFramePr>
          <p:xfrm>
            <a:off x="356024" y="733248"/>
            <a:ext cx="6115114" cy="4129930"/>
          </p:xfrm>
          <a:graphic>
            <a:graphicData uri="http://schemas.openxmlformats.org/drawingml/2006/table">
              <a:tbl>
                <a:tblPr>
                  <a:noFill/>
                  <a:tableStyleId>{5C7B9036-0881-475A-ADF6-831E9562A627}</a:tableStyleId>
                </a:tblPr>
                <a:tblGrid>
                  <a:gridCol w="1569491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081454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384789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901211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1178169">
                    <a:extLst>
                      <a:ext uri="{9D8B030D-6E8A-4147-A177-3AD203B41FA5}">
                        <a16:colId xmlns:a16="http://schemas.microsoft.com/office/drawing/2014/main" val="41656246"/>
                      </a:ext>
                    </a:extLst>
                  </a:gridCol>
                </a:tblGrid>
                <a:tr h="289614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200" dirty="0">
                          <a:solidFill>
                            <a:schemeClr val="lt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dk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200" b="1" dirty="0">
                            <a:solidFill>
                              <a:schemeClr val="lt1"/>
                            </a:solidFill>
                            <a:latin typeface="IBM Plex Sans Condensed"/>
                            <a:ea typeface="IBM Plex Sans Condensed"/>
                            <a:cs typeface="IBM Plex Sans Condensed"/>
                            <a:sym typeface="IBM Plex Sans Condensed"/>
                          </a:rPr>
                          <a:t>Mean</a:t>
                        </a:r>
                        <a:endParaRPr sz="1200" b="1" dirty="0">
                          <a:solidFill>
                            <a:schemeClr val="lt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dk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200" b="1" dirty="0">
                            <a:solidFill>
                              <a:schemeClr val="lt1"/>
                            </a:solidFill>
                            <a:latin typeface="IBM Plex Sans Condensed"/>
                            <a:ea typeface="IBM Plex Sans Condensed"/>
                            <a:cs typeface="IBM Plex Sans Condensed"/>
                            <a:sym typeface="IBM Plex Sans Condensed"/>
                          </a:rPr>
                          <a:t>Std. Deviation</a:t>
                        </a:r>
                        <a:endParaRPr sz="1200" b="1" dirty="0">
                          <a:solidFill>
                            <a:schemeClr val="lt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dk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200" b="1" dirty="0">
                            <a:solidFill>
                              <a:schemeClr val="lt1"/>
                            </a:solidFill>
                            <a:latin typeface="IBM Plex Sans Condensed"/>
                            <a:ea typeface="IBM Plex Sans Condensed"/>
                            <a:cs typeface="IBM Plex Sans Condensed"/>
                            <a:sym typeface="IBM Plex Sans Condensed"/>
                          </a:rPr>
                          <a:t>Worst</a:t>
                        </a:r>
                        <a:endParaRPr sz="1200" b="1" dirty="0">
                          <a:solidFill>
                            <a:schemeClr val="lt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dk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200" b="1" dirty="0">
                            <a:solidFill>
                              <a:schemeClr val="lt1"/>
                            </a:solidFill>
                            <a:latin typeface="IBM Plex Sans Condensed"/>
                            <a:ea typeface="IBM Plex Sans Condensed"/>
                            <a:cs typeface="IBM Plex Sans Condensed"/>
                            <a:sym typeface="IBM Plex Sans Condensed"/>
                          </a:rPr>
                          <a:t>Accuracy </a:t>
                        </a:r>
                        <a:endParaRPr sz="1200" b="1" dirty="0">
                          <a:solidFill>
                            <a:schemeClr val="lt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dk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4478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200" b="1" dirty="0">
                            <a:solidFill>
                              <a:schemeClr val="tx1"/>
                            </a:solidFill>
                            <a:latin typeface="IBM Plex Sans Condensed"/>
                            <a:ea typeface="IBM Plex Sans Condensed"/>
                            <a:cs typeface="IBM Plex Sans Condensed"/>
                            <a:sym typeface="IBM Plex Sans Condensed"/>
                          </a:rPr>
                          <a:t>Radius</a:t>
                        </a:r>
                        <a:endParaRPr sz="1200" b="1" dirty="0">
                          <a:solidFill>
                            <a:schemeClr val="tx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00" b="1" dirty="0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00" b="1" dirty="0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00" b="1" dirty="0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IN" sz="1200" b="1" i="0" u="none" strike="noStrike" cap="none" dirty="0">
                            <a:solidFill>
                              <a:schemeClr val="tx1"/>
                            </a:solidFill>
                            <a:latin typeface="IBM Plex Sans Condensed"/>
                            <a:sym typeface="Arial"/>
                          </a:rPr>
                          <a:t>94.286</a:t>
                        </a:r>
                        <a:endParaRPr sz="1200" b="1" i="0" u="none" strike="noStrike" cap="none" dirty="0">
                          <a:solidFill>
                            <a:schemeClr val="tx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4478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200" b="1" dirty="0">
                            <a:solidFill>
                              <a:schemeClr val="tx1"/>
                            </a:solidFill>
                            <a:latin typeface="IBM Plex Sans Condensed"/>
                            <a:ea typeface="IBM Plex Sans Condensed"/>
                            <a:cs typeface="IBM Plex Sans Condensed"/>
                            <a:sym typeface="IBM Plex Sans Condensed"/>
                          </a:rPr>
                          <a:t>Texture</a:t>
                        </a:r>
                        <a:endParaRPr sz="1200" b="1" dirty="0">
                          <a:solidFill>
                            <a:schemeClr val="tx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00" b="1" dirty="0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00" b="1" dirty="0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00" b="1" dirty="0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r>
                          <a:rPr lang="en-IN" sz="1200" b="1" i="0" u="none" strike="noStrike" cap="none" dirty="0">
                            <a:solidFill>
                              <a:schemeClr val="tx1"/>
                            </a:solidFill>
                            <a:latin typeface="IBM Plex Sans Condensed"/>
                            <a:cs typeface="Arial"/>
                            <a:sym typeface="Arial"/>
                          </a:rPr>
                          <a:t>78.571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4478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200" b="1" dirty="0">
                            <a:solidFill>
                              <a:schemeClr val="tx1"/>
                            </a:solidFill>
                            <a:latin typeface="IBM Plex Sans Condensed"/>
                            <a:ea typeface="IBM Plex Sans Condensed"/>
                            <a:cs typeface="IBM Plex Sans Condensed"/>
                            <a:sym typeface="IBM Plex Sans Condensed"/>
                          </a:rPr>
                          <a:t>Perimeter</a:t>
                        </a:r>
                        <a:endParaRPr sz="1200" b="1" dirty="0">
                          <a:solidFill>
                            <a:schemeClr val="tx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00" b="1" dirty="0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00" b="1" dirty="0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00" b="1" dirty="0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Font typeface="Arial"/>
                          <a:buNone/>
                        </a:pPr>
                        <a:r>
                          <a:rPr lang="en-IN" sz="1200" b="1" i="0" u="none" strike="noStrike" cap="none" dirty="0">
                            <a:solidFill>
                              <a:schemeClr val="tx1"/>
                            </a:solidFill>
                            <a:latin typeface="IBM Plex Sans Condensed"/>
                            <a:cs typeface="Arial"/>
                            <a:sym typeface="Arial"/>
                          </a:rPr>
                          <a:t>94.286</a:t>
                        </a:r>
                        <a:endParaRPr sz="1200" b="1" i="0" u="none" strike="noStrike" cap="none" dirty="0">
                          <a:solidFill>
                            <a:schemeClr val="tx1"/>
                          </a:solidFill>
                          <a:latin typeface="IBM Plex Sans Condensed"/>
                          <a:ea typeface="IBM Plex Sans Condensed"/>
                          <a:cs typeface="Arial"/>
                          <a:sym typeface="IBM Plex Sans Condensed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4478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200" b="1" dirty="0">
                            <a:solidFill>
                              <a:schemeClr val="tx1"/>
                            </a:solidFill>
                            <a:latin typeface="IBM Plex Sans Condensed"/>
                            <a:ea typeface="IBM Plex Sans Condensed"/>
                            <a:cs typeface="IBM Plex Sans Condensed"/>
                            <a:sym typeface="IBM Plex Sans Condensed"/>
                          </a:rPr>
                          <a:t>Area</a:t>
                        </a:r>
                        <a:endParaRPr sz="1200" b="1" dirty="0">
                          <a:solidFill>
                            <a:schemeClr val="tx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00" b="1" dirty="0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00" b="1" dirty="0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00" b="1" dirty="0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r>
                          <a:rPr lang="en-IN" sz="1200" b="1" i="0" u="none" strike="noStrike" cap="none" dirty="0">
                            <a:solidFill>
                              <a:schemeClr val="tx1"/>
                            </a:solidFill>
                            <a:latin typeface="IBM Plex Sans Condensed"/>
                            <a:cs typeface="Arial"/>
                            <a:sym typeface="Arial"/>
                          </a:rPr>
                          <a:t>95.0</a:t>
                        </a: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270390701"/>
                    </a:ext>
                  </a:extLst>
                </a:tr>
                <a:tr h="34478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200" b="1" dirty="0">
                            <a:solidFill>
                              <a:schemeClr val="tx1"/>
                            </a:solidFill>
                            <a:latin typeface="IBM Plex Sans Condensed"/>
                            <a:ea typeface="IBM Plex Sans Condensed"/>
                            <a:cs typeface="IBM Plex Sans Condensed"/>
                            <a:sym typeface="IBM Plex Sans Condensed"/>
                          </a:rPr>
                          <a:t>Smoothness</a:t>
                        </a:r>
                        <a:endParaRPr sz="1200" b="1" dirty="0">
                          <a:solidFill>
                            <a:schemeClr val="tx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00" b="1" dirty="0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00" b="1" dirty="0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00" b="1" dirty="0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r>
                          <a:rPr lang="en-IN" sz="1200" b="1" i="0" u="none" strike="noStrike" cap="none" dirty="0">
                            <a:solidFill>
                              <a:schemeClr val="tx1"/>
                            </a:solidFill>
                            <a:latin typeface="IBM Plex Sans Condensed"/>
                            <a:cs typeface="Arial"/>
                            <a:sym typeface="Arial"/>
                          </a:rPr>
                          <a:t>82.857</a:t>
                        </a: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702293100"/>
                    </a:ext>
                  </a:extLst>
                </a:tr>
                <a:tr h="34478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200" b="1" dirty="0">
                            <a:solidFill>
                              <a:schemeClr val="tx1"/>
                            </a:solidFill>
                            <a:latin typeface="IBM Plex Sans Condensed"/>
                            <a:ea typeface="IBM Plex Sans Condensed"/>
                            <a:cs typeface="IBM Plex Sans Condensed"/>
                            <a:sym typeface="IBM Plex Sans Condensed"/>
                          </a:rPr>
                          <a:t>Compactness</a:t>
                        </a:r>
                        <a:endParaRPr sz="1200" b="1" dirty="0">
                          <a:solidFill>
                            <a:schemeClr val="tx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00" b="1" dirty="0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00" b="1" dirty="0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00" b="1" dirty="0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Font typeface="Arial"/>
                          <a:buNone/>
                        </a:pPr>
                        <a:r>
                          <a:rPr lang="en-IN" sz="1200" b="1" i="0" u="none" strike="noStrike" cap="none" dirty="0">
                            <a:solidFill>
                              <a:schemeClr val="tx1"/>
                            </a:solidFill>
                            <a:latin typeface="IBM Plex Sans Condensed"/>
                            <a:cs typeface="Arial"/>
                            <a:sym typeface="Arial"/>
                          </a:rPr>
                          <a:t>87.857</a:t>
                        </a:r>
                        <a:endParaRPr sz="1200" b="1" i="0" u="none" strike="noStrike" cap="none" dirty="0">
                          <a:solidFill>
                            <a:schemeClr val="tx1"/>
                          </a:solidFill>
                          <a:latin typeface="IBM Plex Sans Condensed"/>
                          <a:ea typeface="IBM Plex Sans Condensed"/>
                          <a:cs typeface="Arial"/>
                          <a:sym typeface="IBM Plex Sans Condensed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420672522"/>
                    </a:ext>
                  </a:extLst>
                </a:tr>
                <a:tr h="34478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200" b="1" dirty="0">
                            <a:solidFill>
                              <a:schemeClr val="tx1"/>
                            </a:solidFill>
                            <a:latin typeface="IBM Plex Sans Condensed"/>
                            <a:ea typeface="IBM Plex Sans Condensed"/>
                            <a:cs typeface="IBM Plex Sans Condensed"/>
                            <a:sym typeface="IBM Plex Sans Condensed"/>
                          </a:rPr>
                          <a:t>Concavity</a:t>
                        </a:r>
                        <a:endParaRPr sz="1200" b="1" dirty="0">
                          <a:solidFill>
                            <a:schemeClr val="tx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00" b="1" dirty="0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00" b="1" dirty="0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00" b="1" dirty="0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r>
                          <a:rPr lang="en-IN" sz="1200" b="1" i="0" u="none" strike="noStrike" cap="none" dirty="0">
                            <a:solidFill>
                              <a:schemeClr val="tx1"/>
                            </a:solidFill>
                            <a:latin typeface="IBM Plex Sans Condensed"/>
                            <a:cs typeface="Arial"/>
                            <a:sym typeface="Arial"/>
                          </a:rPr>
                          <a:t>94.286</a:t>
                        </a: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199375442"/>
                    </a:ext>
                  </a:extLst>
                </a:tr>
                <a:tr h="34478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200" b="1" dirty="0">
                            <a:solidFill>
                              <a:schemeClr val="tx1"/>
                            </a:solidFill>
                            <a:latin typeface="IBM Plex Sans Condensed"/>
                            <a:ea typeface="IBM Plex Sans Condensed"/>
                            <a:cs typeface="IBM Plex Sans Condensed"/>
                            <a:sym typeface="IBM Plex Sans Condensed"/>
                          </a:rPr>
                          <a:t>Concave Points</a:t>
                        </a:r>
                        <a:endParaRPr sz="1200" b="1" dirty="0">
                          <a:solidFill>
                            <a:schemeClr val="tx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00" b="1" dirty="0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00" b="1" dirty="0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00" b="1" dirty="0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r>
                          <a:rPr lang="en-IN" sz="1200" b="1" i="0" u="none" strike="noStrike" cap="none" dirty="0">
                            <a:solidFill>
                              <a:schemeClr val="tx1"/>
                            </a:solidFill>
                            <a:latin typeface="IBM Plex Sans Condensed"/>
                            <a:cs typeface="Arial"/>
                            <a:sym typeface="Arial"/>
                          </a:rPr>
                          <a:t>95.714</a:t>
                        </a: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395441633"/>
                    </a:ext>
                  </a:extLst>
                </a:tr>
                <a:tr h="34478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200" b="1" dirty="0">
                            <a:solidFill>
                              <a:schemeClr val="tx1"/>
                            </a:solidFill>
                            <a:latin typeface="IBM Plex Sans Condensed"/>
                            <a:ea typeface="IBM Plex Sans Condensed"/>
                            <a:cs typeface="IBM Plex Sans Condensed"/>
                            <a:sym typeface="IBM Plex Sans Condensed"/>
                          </a:rPr>
                          <a:t>Symmetry</a:t>
                        </a:r>
                        <a:endParaRPr sz="1200" b="1" dirty="0">
                          <a:solidFill>
                            <a:schemeClr val="tx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00" b="1" dirty="0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00" b="1" dirty="0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00" b="1" dirty="0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r>
                          <a:rPr lang="en-IN" sz="1200" b="1" i="0" u="none" strike="noStrike" cap="none" dirty="0">
                            <a:solidFill>
                              <a:schemeClr val="tx1"/>
                            </a:solidFill>
                            <a:latin typeface="IBM Plex Sans Condensed"/>
                            <a:cs typeface="Arial"/>
                            <a:sym typeface="Arial"/>
                          </a:rPr>
                          <a:t>80.714</a:t>
                        </a: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203657531"/>
                    </a:ext>
                  </a:extLst>
                </a:tr>
                <a:tr h="369178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200" b="1" dirty="0">
                            <a:solidFill>
                              <a:schemeClr val="tx1"/>
                            </a:solidFill>
                            <a:latin typeface="IBM Plex Sans Condensed"/>
                            <a:ea typeface="IBM Plex Sans Condensed"/>
                            <a:cs typeface="IBM Plex Sans Condensed"/>
                            <a:sym typeface="IBM Plex Sans Condensed"/>
                          </a:rPr>
                          <a:t>Fractional Dimension</a:t>
                        </a:r>
                        <a:endParaRPr sz="1200" b="1" dirty="0">
                          <a:solidFill>
                            <a:schemeClr val="tx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00" b="1" dirty="0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00" b="1" dirty="0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00" b="1" dirty="0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Font typeface="Arial"/>
                          <a:buNone/>
                        </a:pPr>
                        <a:r>
                          <a:rPr lang="en-IN" sz="1200" b="1" i="0" u="none" strike="noStrike" cap="none" dirty="0">
                            <a:solidFill>
                              <a:schemeClr val="tx1"/>
                            </a:solidFill>
                            <a:latin typeface="IBM Plex Sans Condensed"/>
                            <a:cs typeface="Arial"/>
                            <a:sym typeface="Arial"/>
                          </a:rPr>
                          <a:t>82.143</a:t>
                        </a:r>
                        <a:endParaRPr sz="1200" b="1" i="0" u="none" strike="noStrike" cap="none" dirty="0">
                          <a:solidFill>
                            <a:schemeClr val="tx1"/>
                          </a:solidFill>
                          <a:latin typeface="IBM Plex Sans Condensed"/>
                          <a:ea typeface="IBM Plex Sans Condensed"/>
                          <a:cs typeface="Arial"/>
                          <a:sym typeface="IBM Plex Sans Condensed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335333217"/>
                    </a:ext>
                  </a:extLst>
                </a:tr>
              </a:tbl>
            </a:graphicData>
          </a:graphic>
        </p:graphicFrame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1E5D09D-271A-42F3-9DA8-2BA78837096B}"/>
                </a:ext>
              </a:extLst>
            </p:cNvPr>
            <p:cNvGrpSpPr/>
            <p:nvPr/>
          </p:nvGrpSpPr>
          <p:grpSpPr>
            <a:xfrm>
              <a:off x="2316793" y="1075783"/>
              <a:ext cx="320910" cy="3761299"/>
              <a:chOff x="2242061" y="1075783"/>
              <a:chExt cx="320910" cy="3761299"/>
            </a:xfrm>
          </p:grpSpPr>
          <p:pic>
            <p:nvPicPr>
              <p:cNvPr id="14" name="Graphic 13" descr="Close">
                <a:extLst>
                  <a:ext uri="{FF2B5EF4-FFF2-40B4-BE49-F238E27FC236}">
                    <a16:creationId xmlns:a16="http://schemas.microsoft.com/office/drawing/2014/main" id="{F15D8166-1F93-472A-B84E-4F666411AF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242061" y="1851535"/>
                <a:ext cx="318184" cy="318184"/>
              </a:xfrm>
              <a:prstGeom prst="rect">
                <a:avLst/>
              </a:prstGeom>
            </p:spPr>
          </p:pic>
          <p:pic>
            <p:nvPicPr>
              <p:cNvPr id="16" name="Graphic 15" descr="Checkmark">
                <a:extLst>
                  <a:ext uri="{FF2B5EF4-FFF2-40B4-BE49-F238E27FC236}">
                    <a16:creationId xmlns:a16="http://schemas.microsoft.com/office/drawing/2014/main" id="{7FBD8652-32EA-4BCE-B564-D0A892B739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42061" y="1075783"/>
                <a:ext cx="318184" cy="318184"/>
              </a:xfrm>
              <a:prstGeom prst="rect">
                <a:avLst/>
              </a:prstGeom>
            </p:spPr>
          </p:pic>
          <p:pic>
            <p:nvPicPr>
              <p:cNvPr id="39" name="Graphic 38" descr="Checkmark">
                <a:extLst>
                  <a:ext uri="{FF2B5EF4-FFF2-40B4-BE49-F238E27FC236}">
                    <a16:creationId xmlns:a16="http://schemas.microsoft.com/office/drawing/2014/main" id="{B2F4F62E-BE09-4DC9-B7FC-1477A9BAB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44787" y="1464141"/>
                <a:ext cx="318184" cy="318184"/>
              </a:xfrm>
              <a:prstGeom prst="rect">
                <a:avLst/>
              </a:prstGeom>
            </p:spPr>
          </p:pic>
          <p:pic>
            <p:nvPicPr>
              <p:cNvPr id="42" name="Graphic 41" descr="Close">
                <a:extLst>
                  <a:ext uri="{FF2B5EF4-FFF2-40B4-BE49-F238E27FC236}">
                    <a16:creationId xmlns:a16="http://schemas.microsoft.com/office/drawing/2014/main" id="{46833378-97EE-427F-8134-951CCF6AC8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242061" y="2242328"/>
                <a:ext cx="318184" cy="318184"/>
              </a:xfrm>
              <a:prstGeom prst="rect">
                <a:avLst/>
              </a:prstGeom>
            </p:spPr>
          </p:pic>
          <p:pic>
            <p:nvPicPr>
              <p:cNvPr id="45" name="Graphic 44" descr="Close">
                <a:extLst>
                  <a:ext uri="{FF2B5EF4-FFF2-40B4-BE49-F238E27FC236}">
                    <a16:creationId xmlns:a16="http://schemas.microsoft.com/office/drawing/2014/main" id="{0B041006-0162-47F1-B0D4-58D27B2B1D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242061" y="3371801"/>
                <a:ext cx="318184" cy="318184"/>
              </a:xfrm>
              <a:prstGeom prst="rect">
                <a:avLst/>
              </a:prstGeom>
            </p:spPr>
          </p:pic>
          <p:pic>
            <p:nvPicPr>
              <p:cNvPr id="46" name="Graphic 45" descr="Checkmark">
                <a:extLst>
                  <a:ext uri="{FF2B5EF4-FFF2-40B4-BE49-F238E27FC236}">
                    <a16:creationId xmlns:a16="http://schemas.microsoft.com/office/drawing/2014/main" id="{10F6D7E6-3166-4EDF-829E-3352B61E57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42061" y="2596049"/>
                <a:ext cx="318184" cy="318184"/>
              </a:xfrm>
              <a:prstGeom prst="rect">
                <a:avLst/>
              </a:prstGeom>
            </p:spPr>
          </p:pic>
          <p:pic>
            <p:nvPicPr>
              <p:cNvPr id="51" name="Graphic 50" descr="Checkmark">
                <a:extLst>
                  <a:ext uri="{FF2B5EF4-FFF2-40B4-BE49-F238E27FC236}">
                    <a16:creationId xmlns:a16="http://schemas.microsoft.com/office/drawing/2014/main" id="{F3C187C1-E501-431D-BDF9-F6E2DF9C8C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44787" y="2984407"/>
                <a:ext cx="318184" cy="318184"/>
              </a:xfrm>
              <a:prstGeom prst="rect">
                <a:avLst/>
              </a:prstGeom>
            </p:spPr>
          </p:pic>
          <p:pic>
            <p:nvPicPr>
              <p:cNvPr id="54" name="Graphic 53" descr="Close">
                <a:extLst>
                  <a:ext uri="{FF2B5EF4-FFF2-40B4-BE49-F238E27FC236}">
                    <a16:creationId xmlns:a16="http://schemas.microsoft.com/office/drawing/2014/main" id="{929F3670-E908-4BC3-93A8-8D17841F03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242061" y="3762594"/>
                <a:ext cx="318184" cy="318184"/>
              </a:xfrm>
              <a:prstGeom prst="rect">
                <a:avLst/>
              </a:prstGeom>
            </p:spPr>
          </p:pic>
          <p:pic>
            <p:nvPicPr>
              <p:cNvPr id="57" name="Graphic 56" descr="Close">
                <a:extLst>
                  <a:ext uri="{FF2B5EF4-FFF2-40B4-BE49-F238E27FC236}">
                    <a16:creationId xmlns:a16="http://schemas.microsoft.com/office/drawing/2014/main" id="{D59EAF7F-8FB8-4602-9E38-7A3EBF2B6D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242061" y="4128105"/>
                <a:ext cx="318184" cy="318184"/>
              </a:xfrm>
              <a:prstGeom prst="rect">
                <a:avLst/>
              </a:prstGeom>
            </p:spPr>
          </p:pic>
          <p:pic>
            <p:nvPicPr>
              <p:cNvPr id="60" name="Graphic 59" descr="Close">
                <a:extLst>
                  <a:ext uri="{FF2B5EF4-FFF2-40B4-BE49-F238E27FC236}">
                    <a16:creationId xmlns:a16="http://schemas.microsoft.com/office/drawing/2014/main" id="{86342C7D-4F15-42A8-BFD3-FB5C47C476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242061" y="4518898"/>
                <a:ext cx="318184" cy="318184"/>
              </a:xfrm>
              <a:prstGeom prst="rect">
                <a:avLst/>
              </a:prstGeom>
            </p:spPr>
          </p:pic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877518E-EA43-4EAA-9C0C-97E880DC44D1}"/>
                </a:ext>
              </a:extLst>
            </p:cNvPr>
            <p:cNvGrpSpPr/>
            <p:nvPr/>
          </p:nvGrpSpPr>
          <p:grpSpPr>
            <a:xfrm>
              <a:off x="3546259" y="1074322"/>
              <a:ext cx="320910" cy="3761299"/>
              <a:chOff x="2242061" y="1075783"/>
              <a:chExt cx="320910" cy="3761299"/>
            </a:xfrm>
          </p:grpSpPr>
          <p:pic>
            <p:nvPicPr>
              <p:cNvPr id="65" name="Graphic 64" descr="Close">
                <a:extLst>
                  <a:ext uri="{FF2B5EF4-FFF2-40B4-BE49-F238E27FC236}">
                    <a16:creationId xmlns:a16="http://schemas.microsoft.com/office/drawing/2014/main" id="{09D7068F-7355-4810-AA10-42F500CAAC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242061" y="1851535"/>
                <a:ext cx="318184" cy="318184"/>
              </a:xfrm>
              <a:prstGeom prst="rect">
                <a:avLst/>
              </a:prstGeom>
            </p:spPr>
          </p:pic>
          <p:pic>
            <p:nvPicPr>
              <p:cNvPr id="66" name="Graphic 65" descr="Checkmark">
                <a:extLst>
                  <a:ext uri="{FF2B5EF4-FFF2-40B4-BE49-F238E27FC236}">
                    <a16:creationId xmlns:a16="http://schemas.microsoft.com/office/drawing/2014/main" id="{6AA00689-0E97-476C-B7AE-0CC470B50D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42061" y="1075783"/>
                <a:ext cx="318184" cy="318184"/>
              </a:xfrm>
              <a:prstGeom prst="rect">
                <a:avLst/>
              </a:prstGeom>
            </p:spPr>
          </p:pic>
          <p:pic>
            <p:nvPicPr>
              <p:cNvPr id="67" name="Graphic 66" descr="Checkmark">
                <a:extLst>
                  <a:ext uri="{FF2B5EF4-FFF2-40B4-BE49-F238E27FC236}">
                    <a16:creationId xmlns:a16="http://schemas.microsoft.com/office/drawing/2014/main" id="{AC86F6A5-9649-41B7-B53C-9DC80AF2EB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44787" y="1464141"/>
                <a:ext cx="318184" cy="318184"/>
              </a:xfrm>
              <a:prstGeom prst="rect">
                <a:avLst/>
              </a:prstGeom>
            </p:spPr>
          </p:pic>
          <p:pic>
            <p:nvPicPr>
              <p:cNvPr id="68" name="Graphic 67" descr="Close">
                <a:extLst>
                  <a:ext uri="{FF2B5EF4-FFF2-40B4-BE49-F238E27FC236}">
                    <a16:creationId xmlns:a16="http://schemas.microsoft.com/office/drawing/2014/main" id="{BD1F4D07-D6AE-4E02-8D96-374600B712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242061" y="2242328"/>
                <a:ext cx="318184" cy="318184"/>
              </a:xfrm>
              <a:prstGeom prst="rect">
                <a:avLst/>
              </a:prstGeom>
            </p:spPr>
          </p:pic>
          <p:pic>
            <p:nvPicPr>
              <p:cNvPr id="69" name="Graphic 68" descr="Close">
                <a:extLst>
                  <a:ext uri="{FF2B5EF4-FFF2-40B4-BE49-F238E27FC236}">
                    <a16:creationId xmlns:a16="http://schemas.microsoft.com/office/drawing/2014/main" id="{9F96AB98-C838-4B40-8A27-7DED98763C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242061" y="3371801"/>
                <a:ext cx="318184" cy="318184"/>
              </a:xfrm>
              <a:prstGeom prst="rect">
                <a:avLst/>
              </a:prstGeom>
            </p:spPr>
          </p:pic>
          <p:pic>
            <p:nvPicPr>
              <p:cNvPr id="70" name="Graphic 69" descr="Checkmark">
                <a:extLst>
                  <a:ext uri="{FF2B5EF4-FFF2-40B4-BE49-F238E27FC236}">
                    <a16:creationId xmlns:a16="http://schemas.microsoft.com/office/drawing/2014/main" id="{E23CB6BC-03A3-4447-A377-4B8A45F957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42061" y="2596049"/>
                <a:ext cx="318184" cy="318184"/>
              </a:xfrm>
              <a:prstGeom prst="rect">
                <a:avLst/>
              </a:prstGeom>
            </p:spPr>
          </p:pic>
          <p:pic>
            <p:nvPicPr>
              <p:cNvPr id="71" name="Graphic 70" descr="Checkmark">
                <a:extLst>
                  <a:ext uri="{FF2B5EF4-FFF2-40B4-BE49-F238E27FC236}">
                    <a16:creationId xmlns:a16="http://schemas.microsoft.com/office/drawing/2014/main" id="{7A84B852-1F04-4089-807F-AE87D5D40B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44787" y="2984407"/>
                <a:ext cx="318184" cy="318184"/>
              </a:xfrm>
              <a:prstGeom prst="rect">
                <a:avLst/>
              </a:prstGeom>
            </p:spPr>
          </p:pic>
          <p:pic>
            <p:nvPicPr>
              <p:cNvPr id="72" name="Graphic 71" descr="Close">
                <a:extLst>
                  <a:ext uri="{FF2B5EF4-FFF2-40B4-BE49-F238E27FC236}">
                    <a16:creationId xmlns:a16="http://schemas.microsoft.com/office/drawing/2014/main" id="{92F656C0-0C3C-49C0-A17E-867DBFB557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242061" y="3762594"/>
                <a:ext cx="318184" cy="318184"/>
              </a:xfrm>
              <a:prstGeom prst="rect">
                <a:avLst/>
              </a:prstGeom>
            </p:spPr>
          </p:pic>
          <p:pic>
            <p:nvPicPr>
              <p:cNvPr id="73" name="Graphic 72" descr="Close">
                <a:extLst>
                  <a:ext uri="{FF2B5EF4-FFF2-40B4-BE49-F238E27FC236}">
                    <a16:creationId xmlns:a16="http://schemas.microsoft.com/office/drawing/2014/main" id="{8A81D06A-215E-4957-8C10-85D88ED56A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242061" y="4128105"/>
                <a:ext cx="318184" cy="318184"/>
              </a:xfrm>
              <a:prstGeom prst="rect">
                <a:avLst/>
              </a:prstGeom>
            </p:spPr>
          </p:pic>
          <p:pic>
            <p:nvPicPr>
              <p:cNvPr id="74" name="Graphic 73" descr="Close">
                <a:extLst>
                  <a:ext uri="{FF2B5EF4-FFF2-40B4-BE49-F238E27FC236}">
                    <a16:creationId xmlns:a16="http://schemas.microsoft.com/office/drawing/2014/main" id="{9061E844-0F91-4677-B7C1-76874914BD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242061" y="4518898"/>
                <a:ext cx="318184" cy="318184"/>
              </a:xfrm>
              <a:prstGeom prst="rect">
                <a:avLst/>
              </a:prstGeom>
            </p:spPr>
          </p:pic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482D58C0-2CA3-495D-B980-43F508F28765}"/>
                </a:ext>
              </a:extLst>
            </p:cNvPr>
            <p:cNvGrpSpPr/>
            <p:nvPr/>
          </p:nvGrpSpPr>
          <p:grpSpPr>
            <a:xfrm>
              <a:off x="4696593" y="1077258"/>
              <a:ext cx="320910" cy="3761299"/>
              <a:chOff x="2242061" y="1075783"/>
              <a:chExt cx="320910" cy="3761299"/>
            </a:xfrm>
          </p:grpSpPr>
          <p:pic>
            <p:nvPicPr>
              <p:cNvPr id="76" name="Graphic 75" descr="Close">
                <a:extLst>
                  <a:ext uri="{FF2B5EF4-FFF2-40B4-BE49-F238E27FC236}">
                    <a16:creationId xmlns:a16="http://schemas.microsoft.com/office/drawing/2014/main" id="{23AA14E3-D40E-4C96-B9E3-90A777A386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242061" y="1851535"/>
                <a:ext cx="318184" cy="318184"/>
              </a:xfrm>
              <a:prstGeom prst="rect">
                <a:avLst/>
              </a:prstGeom>
            </p:spPr>
          </p:pic>
          <p:pic>
            <p:nvPicPr>
              <p:cNvPr id="77" name="Graphic 76" descr="Checkmark">
                <a:extLst>
                  <a:ext uri="{FF2B5EF4-FFF2-40B4-BE49-F238E27FC236}">
                    <a16:creationId xmlns:a16="http://schemas.microsoft.com/office/drawing/2014/main" id="{D651832A-E672-46A5-BE35-CCEFCB4F2D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42061" y="1075783"/>
                <a:ext cx="318184" cy="318184"/>
              </a:xfrm>
              <a:prstGeom prst="rect">
                <a:avLst/>
              </a:prstGeom>
            </p:spPr>
          </p:pic>
          <p:pic>
            <p:nvPicPr>
              <p:cNvPr id="78" name="Graphic 77" descr="Checkmark">
                <a:extLst>
                  <a:ext uri="{FF2B5EF4-FFF2-40B4-BE49-F238E27FC236}">
                    <a16:creationId xmlns:a16="http://schemas.microsoft.com/office/drawing/2014/main" id="{4206EEE1-D3D2-412D-95D2-C2F5B209B0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44787" y="1464141"/>
                <a:ext cx="318184" cy="318184"/>
              </a:xfrm>
              <a:prstGeom prst="rect">
                <a:avLst/>
              </a:prstGeom>
            </p:spPr>
          </p:pic>
          <p:pic>
            <p:nvPicPr>
              <p:cNvPr id="79" name="Graphic 78" descr="Close">
                <a:extLst>
                  <a:ext uri="{FF2B5EF4-FFF2-40B4-BE49-F238E27FC236}">
                    <a16:creationId xmlns:a16="http://schemas.microsoft.com/office/drawing/2014/main" id="{5E7CC751-EAB0-46E3-8E29-BF62DDF32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242061" y="2242328"/>
                <a:ext cx="318184" cy="318184"/>
              </a:xfrm>
              <a:prstGeom prst="rect">
                <a:avLst/>
              </a:prstGeom>
            </p:spPr>
          </p:pic>
          <p:pic>
            <p:nvPicPr>
              <p:cNvPr id="80" name="Graphic 79" descr="Close">
                <a:extLst>
                  <a:ext uri="{FF2B5EF4-FFF2-40B4-BE49-F238E27FC236}">
                    <a16:creationId xmlns:a16="http://schemas.microsoft.com/office/drawing/2014/main" id="{761FB5B2-3665-4F2C-A024-5944E04621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242061" y="3371801"/>
                <a:ext cx="318184" cy="318184"/>
              </a:xfrm>
              <a:prstGeom prst="rect">
                <a:avLst/>
              </a:prstGeom>
            </p:spPr>
          </p:pic>
          <p:pic>
            <p:nvPicPr>
              <p:cNvPr id="81" name="Graphic 80" descr="Checkmark">
                <a:extLst>
                  <a:ext uri="{FF2B5EF4-FFF2-40B4-BE49-F238E27FC236}">
                    <a16:creationId xmlns:a16="http://schemas.microsoft.com/office/drawing/2014/main" id="{49FBF9CD-4AA4-4D14-8564-3991263448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42061" y="2596049"/>
                <a:ext cx="318184" cy="318184"/>
              </a:xfrm>
              <a:prstGeom prst="rect">
                <a:avLst/>
              </a:prstGeom>
            </p:spPr>
          </p:pic>
          <p:pic>
            <p:nvPicPr>
              <p:cNvPr id="82" name="Graphic 81" descr="Checkmark">
                <a:extLst>
                  <a:ext uri="{FF2B5EF4-FFF2-40B4-BE49-F238E27FC236}">
                    <a16:creationId xmlns:a16="http://schemas.microsoft.com/office/drawing/2014/main" id="{8D6B7242-E658-4DC6-9BAD-452DC6ED2E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44787" y="2984407"/>
                <a:ext cx="318184" cy="318184"/>
              </a:xfrm>
              <a:prstGeom prst="rect">
                <a:avLst/>
              </a:prstGeom>
            </p:spPr>
          </p:pic>
          <p:pic>
            <p:nvPicPr>
              <p:cNvPr id="83" name="Graphic 82" descr="Close">
                <a:extLst>
                  <a:ext uri="{FF2B5EF4-FFF2-40B4-BE49-F238E27FC236}">
                    <a16:creationId xmlns:a16="http://schemas.microsoft.com/office/drawing/2014/main" id="{3CDC15E2-227F-4647-A936-41DDF10E93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242061" y="3762594"/>
                <a:ext cx="318184" cy="318184"/>
              </a:xfrm>
              <a:prstGeom prst="rect">
                <a:avLst/>
              </a:prstGeom>
            </p:spPr>
          </p:pic>
          <p:pic>
            <p:nvPicPr>
              <p:cNvPr id="84" name="Graphic 83" descr="Close">
                <a:extLst>
                  <a:ext uri="{FF2B5EF4-FFF2-40B4-BE49-F238E27FC236}">
                    <a16:creationId xmlns:a16="http://schemas.microsoft.com/office/drawing/2014/main" id="{95A73F76-8BE3-404D-B6E5-7BF9BECE9F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242061" y="4128105"/>
                <a:ext cx="318184" cy="318184"/>
              </a:xfrm>
              <a:prstGeom prst="rect">
                <a:avLst/>
              </a:prstGeom>
            </p:spPr>
          </p:pic>
          <p:pic>
            <p:nvPicPr>
              <p:cNvPr id="85" name="Graphic 84" descr="Close">
                <a:extLst>
                  <a:ext uri="{FF2B5EF4-FFF2-40B4-BE49-F238E27FC236}">
                    <a16:creationId xmlns:a16="http://schemas.microsoft.com/office/drawing/2014/main" id="{8C0573F4-2FC0-4ACC-A592-52B2B2C328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242061" y="4518898"/>
                <a:ext cx="318184" cy="318184"/>
              </a:xfrm>
              <a:prstGeom prst="rect">
                <a:avLst/>
              </a:prstGeom>
            </p:spPr>
          </p:pic>
        </p:grpSp>
      </p:grpSp>
      <p:sp>
        <p:nvSpPr>
          <p:cNvPr id="43" name="Google Shape;189;p23">
            <a:extLst>
              <a:ext uri="{FF2B5EF4-FFF2-40B4-BE49-F238E27FC236}">
                <a16:creationId xmlns:a16="http://schemas.microsoft.com/office/drawing/2014/main" id="{D965B486-13EF-47CF-B48B-D0867EF7735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58B97C-75E2-4609-8FCE-30588C201D2A}"/>
              </a:ext>
            </a:extLst>
          </p:cNvPr>
          <p:cNvSpPr txBox="1"/>
          <p:nvPr/>
        </p:nvSpPr>
        <p:spPr>
          <a:xfrm>
            <a:off x="6466791" y="1074322"/>
            <a:ext cx="2677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bas Neue"/>
              </a:rPr>
              <a:t>Top 5 &lt; A</a:t>
            </a:r>
            <a:r>
              <a:rPr lang="en-GB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bas Neue"/>
                <a:sym typeface="Bebas Neue"/>
              </a:rPr>
              <a:t>dvised </a:t>
            </a:r>
            <a:r>
              <a:rPr lang="en-GB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bas Neue"/>
              </a:rPr>
              <a:t>4</a:t>
            </a:r>
            <a:endParaRPr lang="en-IN" sz="32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Bebas Neue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58000">
              <a:schemeClr val="dk2"/>
            </a:gs>
            <a:gs pos="100000">
              <a:schemeClr val="dk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26"/>
          <p:cNvGrpSpPr/>
          <p:nvPr/>
        </p:nvGrpSpPr>
        <p:grpSpPr>
          <a:xfrm>
            <a:off x="6016688" y="1238675"/>
            <a:ext cx="2840226" cy="3645025"/>
            <a:chOff x="6016688" y="1238675"/>
            <a:chExt cx="2840226" cy="3645025"/>
          </a:xfrm>
        </p:grpSpPr>
        <p:pic>
          <p:nvPicPr>
            <p:cNvPr id="222" name="Google Shape;222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16688" y="1238675"/>
              <a:ext cx="2840226" cy="364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34036" y="1833429"/>
              <a:ext cx="253619" cy="17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4" name="Google Shape;224;p26"/>
          <p:cNvSpPr txBox="1">
            <a:spLocks noGrp="1"/>
          </p:cNvSpPr>
          <p:nvPr>
            <p:ph type="ctrTitle" idx="4294967295"/>
          </p:nvPr>
        </p:nvSpPr>
        <p:spPr>
          <a:xfrm>
            <a:off x="2715050" y="571800"/>
            <a:ext cx="37140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10  </a:t>
            </a:r>
            <a:r>
              <a:rPr lang="en" sz="4800" dirty="0">
                <a:sym typeface="Wingdings" panose="05000000000000000000" pitchFamily="2" charset="2"/>
              </a:rPr>
              <a:t> </a:t>
            </a:r>
            <a:r>
              <a:rPr lang="en" sz="4800" dirty="0"/>
              <a:t>4</a:t>
            </a:r>
            <a:endParaRPr sz="4800" dirty="0"/>
          </a:p>
        </p:txBody>
      </p:sp>
      <p:sp>
        <p:nvSpPr>
          <p:cNvPr id="225" name="Google Shape;225;p26"/>
          <p:cNvSpPr txBox="1">
            <a:spLocks noGrp="1"/>
          </p:cNvSpPr>
          <p:nvPr>
            <p:ph type="subTitle" idx="4294967295"/>
          </p:nvPr>
        </p:nvSpPr>
        <p:spPr>
          <a:xfrm>
            <a:off x="2715050" y="1411308"/>
            <a:ext cx="37140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IN" b="0" i="0" dirty="0">
                <a:effectLst/>
                <a:latin typeface="IBM Plex Sans" panose="020B0503050203000203" pitchFamily="34" charset="0"/>
              </a:rPr>
              <a:t> Real-Valued Features</a:t>
            </a:r>
            <a:endParaRPr sz="2400" dirty="0">
              <a:latin typeface="IBM Plex Sans" panose="020B0503050203000203" pitchFamily="34" charset="0"/>
            </a:endParaRPr>
          </a:p>
        </p:txBody>
      </p:sp>
      <p:sp>
        <p:nvSpPr>
          <p:cNvPr id="226" name="Google Shape;226;p26"/>
          <p:cNvSpPr txBox="1">
            <a:spLocks noGrp="1"/>
          </p:cNvSpPr>
          <p:nvPr>
            <p:ph type="ctrTitle" idx="4294967295"/>
          </p:nvPr>
        </p:nvSpPr>
        <p:spPr>
          <a:xfrm>
            <a:off x="2715050" y="3200693"/>
            <a:ext cx="37140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dirty="0"/>
              <a:t>99.286%</a:t>
            </a:r>
          </a:p>
        </p:txBody>
      </p:sp>
      <p:sp>
        <p:nvSpPr>
          <p:cNvPr id="227" name="Google Shape;227;p26"/>
          <p:cNvSpPr txBox="1">
            <a:spLocks noGrp="1"/>
          </p:cNvSpPr>
          <p:nvPr>
            <p:ph type="subTitle" idx="4294967295"/>
          </p:nvPr>
        </p:nvSpPr>
        <p:spPr>
          <a:xfrm>
            <a:off x="2715050" y="4040200"/>
            <a:ext cx="37140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GB" dirty="0">
                <a:latin typeface="IBM Plex Sans" panose="020B0503050203000203" pitchFamily="34" charset="0"/>
              </a:rPr>
              <a:t>Accuracy</a:t>
            </a:r>
            <a:r>
              <a:rPr lang="en-GB" sz="2400" dirty="0"/>
              <a:t> </a:t>
            </a:r>
          </a:p>
        </p:txBody>
      </p:sp>
      <p:sp>
        <p:nvSpPr>
          <p:cNvPr id="228" name="Google Shape;228;p26"/>
          <p:cNvSpPr txBox="1">
            <a:spLocks noGrp="1"/>
          </p:cNvSpPr>
          <p:nvPr>
            <p:ph type="ctrTitle" idx="4294967295"/>
          </p:nvPr>
        </p:nvSpPr>
        <p:spPr>
          <a:xfrm>
            <a:off x="2715050" y="1886246"/>
            <a:ext cx="37140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30  </a:t>
            </a:r>
            <a:r>
              <a:rPr lang="en" sz="4800" dirty="0">
                <a:sym typeface="Wingdings" panose="05000000000000000000" pitchFamily="2" charset="2"/>
              </a:rPr>
              <a:t> </a:t>
            </a:r>
            <a:r>
              <a:rPr lang="en" sz="4800" dirty="0"/>
              <a:t>12</a:t>
            </a:r>
            <a:endParaRPr sz="4800" dirty="0"/>
          </a:p>
        </p:txBody>
      </p:sp>
      <p:sp>
        <p:nvSpPr>
          <p:cNvPr id="229" name="Google Shape;229;p26"/>
          <p:cNvSpPr txBox="1">
            <a:spLocks noGrp="1"/>
          </p:cNvSpPr>
          <p:nvPr>
            <p:ph type="subTitle" idx="4294967295"/>
          </p:nvPr>
        </p:nvSpPr>
        <p:spPr>
          <a:xfrm>
            <a:off x="2715050" y="2725754"/>
            <a:ext cx="37140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IN" dirty="0">
                <a:latin typeface="IBM Plex Sans" panose="020B0503050203000203" pitchFamily="34" charset="0"/>
              </a:rPr>
              <a:t>Inputs</a:t>
            </a:r>
          </a:p>
        </p:txBody>
      </p:sp>
      <p:sp>
        <p:nvSpPr>
          <p:cNvPr id="230" name="Google Shape;230;p26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31" name="Google Shape;23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332482" y="1369367"/>
            <a:ext cx="2572825" cy="3438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/>
      <p:bldP spid="225" grpId="0" build="p"/>
      <p:bldP spid="226" grpId="0"/>
      <p:bldP spid="227" grpId="0" build="p"/>
      <p:bldP spid="228" grpId="0"/>
      <p:bldP spid="22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>
            <a:spLocks noGrp="1"/>
          </p:cNvSpPr>
          <p:nvPr>
            <p:ph type="sldNum" idx="12"/>
          </p:nvPr>
        </p:nvSpPr>
        <p:spPr>
          <a:xfrm>
            <a:off x="8370112" y="4646184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8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13" name="그룹 13">
            <a:extLst>
              <a:ext uri="{FF2B5EF4-FFF2-40B4-BE49-F238E27FC236}">
                <a16:creationId xmlns:a16="http://schemas.microsoft.com/office/drawing/2014/main" id="{67579388-7E7D-42A1-8B60-00FCA9BD19DA}"/>
              </a:ext>
            </a:extLst>
          </p:cNvPr>
          <p:cNvGrpSpPr/>
          <p:nvPr/>
        </p:nvGrpSpPr>
        <p:grpSpPr>
          <a:xfrm flipV="1">
            <a:off x="4405814" y="1929697"/>
            <a:ext cx="2075574" cy="1219119"/>
            <a:chOff x="5747557" y="2962342"/>
            <a:chExt cx="2075574" cy="1257774"/>
          </a:xfrm>
          <a:solidFill>
            <a:schemeClr val="accent1"/>
          </a:solidFill>
        </p:grpSpPr>
        <p:sp>
          <p:nvSpPr>
            <p:cNvPr id="14" name="Rectangle 44">
              <a:extLst>
                <a:ext uri="{FF2B5EF4-FFF2-40B4-BE49-F238E27FC236}">
                  <a16:creationId xmlns:a16="http://schemas.microsoft.com/office/drawing/2014/main" id="{BDAE3261-2CDA-48F9-88B9-B6A0CED4B68C}"/>
                </a:ext>
              </a:extLst>
            </p:cNvPr>
            <p:cNvSpPr/>
            <p:nvPr/>
          </p:nvSpPr>
          <p:spPr>
            <a:xfrm>
              <a:off x="5778874" y="4028197"/>
              <a:ext cx="784800" cy="1919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55721321-B33C-4370-A6CE-DE4EB1B61B5F}"/>
                </a:ext>
              </a:extLst>
            </p:cNvPr>
            <p:cNvSpPr/>
            <p:nvPr/>
          </p:nvSpPr>
          <p:spPr>
            <a:xfrm rot="16200000">
              <a:off x="5652627" y="3057272"/>
              <a:ext cx="545074" cy="3552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6" name="Rectangle 44">
              <a:extLst>
                <a:ext uri="{FF2B5EF4-FFF2-40B4-BE49-F238E27FC236}">
                  <a16:creationId xmlns:a16="http://schemas.microsoft.com/office/drawing/2014/main" id="{0BD0EA45-D738-4C2D-A901-F82A0FD5F688}"/>
                </a:ext>
              </a:extLst>
            </p:cNvPr>
            <p:cNvSpPr/>
            <p:nvPr/>
          </p:nvSpPr>
          <p:spPr>
            <a:xfrm>
              <a:off x="6095999" y="3126283"/>
              <a:ext cx="467675" cy="1919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7" name="Block Arc 2">
              <a:extLst>
                <a:ext uri="{FF2B5EF4-FFF2-40B4-BE49-F238E27FC236}">
                  <a16:creationId xmlns:a16="http://schemas.microsoft.com/office/drawing/2014/main" id="{1C214C1D-AD00-4506-898D-C291C50D57C5}"/>
                </a:ext>
              </a:extLst>
            </p:cNvPr>
            <p:cNvSpPr/>
            <p:nvPr/>
          </p:nvSpPr>
          <p:spPr>
            <a:xfrm rot="5400000">
              <a:off x="6645033" y="3041261"/>
              <a:ext cx="1093832" cy="1262365"/>
            </a:xfrm>
            <a:custGeom>
              <a:avLst/>
              <a:gdLst>
                <a:gd name="connsiteX0" fmla="*/ 990372 w 1011518"/>
                <a:gd name="connsiteY0" fmla="*/ 485411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14" fmla="*/ 990372 w 1011518"/>
                <a:gd name="connsiteY14" fmla="*/ 485411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485411 h 1167369"/>
                <a:gd name="connsiteX10" fmla="*/ 1856 w 1011518"/>
                <a:gd name="connsiteY10" fmla="*/ 485411 h 1167369"/>
                <a:gd name="connsiteX11" fmla="*/ 494398 w 1011518"/>
                <a:gd name="connsiteY11" fmla="*/ 94 h 1167369"/>
                <a:gd name="connsiteX12" fmla="*/ 1007742 w 1011518"/>
                <a:gd name="connsiteY12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1381 w 1011518"/>
                <a:gd name="connsiteY3" fmla="*/ 491507 h 1167369"/>
                <a:gd name="connsiteX4" fmla="*/ 497779 w 1011518"/>
                <a:gd name="connsiteY4" fmla="*/ 176552 h 1167369"/>
                <a:gd name="connsiteX5" fmla="*/ 177148 w 1011518"/>
                <a:gd name="connsiteY5" fmla="*/ 497438 h 1167369"/>
                <a:gd name="connsiteX6" fmla="*/ 177148 w 1011518"/>
                <a:gd name="connsiteY6" fmla="*/ 1167369 h 1167369"/>
                <a:gd name="connsiteX7" fmla="*/ 0 w 1011518"/>
                <a:gd name="connsiteY7" fmla="*/ 1167369 h 1167369"/>
                <a:gd name="connsiteX8" fmla="*/ 0 w 1011518"/>
                <a:gd name="connsiteY8" fmla="*/ 485411 h 1167369"/>
                <a:gd name="connsiteX9" fmla="*/ 1856 w 1011518"/>
                <a:gd name="connsiteY9" fmla="*/ 485411 h 1167369"/>
                <a:gd name="connsiteX10" fmla="*/ 494398 w 1011518"/>
                <a:gd name="connsiteY10" fmla="*/ 94 h 1167369"/>
                <a:gd name="connsiteX11" fmla="*/ 1007742 w 1011518"/>
                <a:gd name="connsiteY11" fmla="*/ 484745 h 116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1518" h="1167369">
                  <a:moveTo>
                    <a:pt x="1007742" y="484745"/>
                  </a:moveTo>
                  <a:cubicBezTo>
                    <a:pt x="1009001" y="712286"/>
                    <a:pt x="1010259" y="939828"/>
                    <a:pt x="1011518" y="1167369"/>
                  </a:cubicBezTo>
                  <a:lnTo>
                    <a:pt x="834370" y="1167369"/>
                  </a:lnTo>
                  <a:cubicBezTo>
                    <a:pt x="833374" y="942082"/>
                    <a:pt x="832377" y="716794"/>
                    <a:pt x="831381" y="491507"/>
                  </a:cubicBezTo>
                  <a:cubicBezTo>
                    <a:pt x="824543" y="313175"/>
                    <a:pt x="676210" y="173132"/>
                    <a:pt x="497779" y="176552"/>
                  </a:cubicBezTo>
                  <a:cubicBezTo>
                    <a:pt x="321564" y="179929"/>
                    <a:pt x="180042" y="322001"/>
                    <a:pt x="177148" y="497438"/>
                  </a:cubicBezTo>
                  <a:lnTo>
                    <a:pt x="177148" y="1167369"/>
                  </a:lnTo>
                  <a:lnTo>
                    <a:pt x="0" y="1167369"/>
                  </a:lnTo>
                  <a:lnTo>
                    <a:pt x="0" y="485411"/>
                  </a:lnTo>
                  <a:lnTo>
                    <a:pt x="1856" y="485411"/>
                  </a:lnTo>
                  <a:cubicBezTo>
                    <a:pt x="10052" y="219336"/>
                    <a:pt x="226090" y="5235"/>
                    <a:pt x="494398" y="94"/>
                  </a:cubicBezTo>
                  <a:cubicBezTo>
                    <a:pt x="768966" y="-5168"/>
                    <a:pt x="997220" y="210329"/>
                    <a:pt x="1007742" y="48474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34B0485-F327-4CBE-87B6-700F89E5EE9C}"/>
              </a:ext>
            </a:extLst>
          </p:cNvPr>
          <p:cNvGrpSpPr/>
          <p:nvPr/>
        </p:nvGrpSpPr>
        <p:grpSpPr>
          <a:xfrm>
            <a:off x="63062" y="974980"/>
            <a:ext cx="2242416" cy="860967"/>
            <a:chOff x="186703" y="2121142"/>
            <a:chExt cx="2395361" cy="86096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4235C7-6E86-41E4-B248-50A6B3E885D5}"/>
                </a:ext>
              </a:extLst>
            </p:cNvPr>
            <p:cNvSpPr txBox="1"/>
            <p:nvPr/>
          </p:nvSpPr>
          <p:spPr>
            <a:xfrm>
              <a:off x="186703" y="2121142"/>
              <a:ext cx="239536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IN" b="1" dirty="0">
                  <a:solidFill>
                    <a:schemeClr val="bg1"/>
                  </a:solidFill>
                  <a:cs typeface="Arial" pitchFamily="34" charset="0"/>
                </a:rPr>
                <a:t>DATA ACQUISITION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DDD8854-CCD5-439A-918A-467B1026B6F1}"/>
                </a:ext>
              </a:extLst>
            </p:cNvPr>
            <p:cNvSpPr txBox="1"/>
            <p:nvPr/>
          </p:nvSpPr>
          <p:spPr>
            <a:xfrm>
              <a:off x="186703" y="2335778"/>
              <a:ext cx="23953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200" dirty="0">
                  <a:solidFill>
                    <a:schemeClr val="bg1"/>
                  </a:solidFill>
                  <a:cs typeface="Arial" pitchFamily="34" charset="0"/>
                </a:rPr>
                <a:t>We have got the breast cancer dataset from UCI Machine Learning Repository.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020F286-4A52-487A-9DB3-129F81AC66A9}"/>
              </a:ext>
            </a:extLst>
          </p:cNvPr>
          <p:cNvGrpSpPr/>
          <p:nvPr/>
        </p:nvGrpSpPr>
        <p:grpSpPr>
          <a:xfrm>
            <a:off x="6560237" y="2003550"/>
            <a:ext cx="2084225" cy="676300"/>
            <a:chOff x="5546540" y="3082147"/>
            <a:chExt cx="2084225" cy="6763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0B6EDE5-6E19-45AF-B3A6-86C98A3A67D3}"/>
                </a:ext>
              </a:extLst>
            </p:cNvPr>
            <p:cNvSpPr txBox="1"/>
            <p:nvPr/>
          </p:nvSpPr>
          <p:spPr>
            <a:xfrm>
              <a:off x="5546540" y="3082147"/>
              <a:ext cx="208422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  <a:cs typeface="Arial" pitchFamily="34" charset="0"/>
                </a:rPr>
                <a:t>MODEL DESIGN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E3A0AD-847D-4CE1-ACB6-F85344CC2DDC}"/>
                </a:ext>
              </a:extLst>
            </p:cNvPr>
            <p:cNvSpPr txBox="1"/>
            <p:nvPr/>
          </p:nvSpPr>
          <p:spPr>
            <a:xfrm>
              <a:off x="5546540" y="3296782"/>
              <a:ext cx="20842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  <a:cs typeface="Arial" pitchFamily="34" charset="0"/>
                </a:rPr>
                <a:t>Used various </a:t>
              </a:r>
              <a:r>
                <a:rPr lang="en-GB" sz="1200">
                  <a:solidFill>
                    <a:schemeClr val="bg1"/>
                  </a:solidFill>
                  <a:cs typeface="Arial" pitchFamily="34" charset="0"/>
                </a:rPr>
                <a:t>classification models (</a:t>
              </a:r>
              <a:r>
                <a:rPr lang="en-GB" sz="1200" dirty="0">
                  <a:solidFill>
                    <a:schemeClr val="bg1"/>
                  </a:solidFill>
                  <a:cs typeface="Arial" pitchFamily="34" charset="0"/>
                </a:rPr>
                <a:t>SVM,KNN)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073B490-6791-4760-A54F-45C9502F87C5}"/>
              </a:ext>
            </a:extLst>
          </p:cNvPr>
          <p:cNvGrpSpPr/>
          <p:nvPr/>
        </p:nvGrpSpPr>
        <p:grpSpPr>
          <a:xfrm>
            <a:off x="6576150" y="327532"/>
            <a:ext cx="2084225" cy="676301"/>
            <a:chOff x="5561445" y="4887679"/>
            <a:chExt cx="2084225" cy="67630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ACFB00E-862D-4E63-B63C-3B008BC52E36}"/>
                </a:ext>
              </a:extLst>
            </p:cNvPr>
            <p:cNvSpPr txBox="1"/>
            <p:nvPr/>
          </p:nvSpPr>
          <p:spPr>
            <a:xfrm>
              <a:off x="5561445" y="4887679"/>
              <a:ext cx="208422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  <a:cs typeface="Arial" pitchFamily="34" charset="0"/>
                </a:rPr>
                <a:t>PLANNING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E5433A0-729D-44B1-8994-807344FEBFA4}"/>
                </a:ext>
              </a:extLst>
            </p:cNvPr>
            <p:cNvSpPr txBox="1"/>
            <p:nvPr/>
          </p:nvSpPr>
          <p:spPr>
            <a:xfrm>
              <a:off x="5561445" y="5102315"/>
              <a:ext cx="20842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  <a:cs typeface="Arial" pitchFamily="34" charset="0"/>
                </a:rPr>
                <a:t>A brief planning or insight of the project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231B93D-2939-4839-9AAA-9AA74C214B77}"/>
              </a:ext>
            </a:extLst>
          </p:cNvPr>
          <p:cNvGrpSpPr/>
          <p:nvPr/>
        </p:nvGrpSpPr>
        <p:grpSpPr>
          <a:xfrm>
            <a:off x="0" y="2916053"/>
            <a:ext cx="2305478" cy="660912"/>
            <a:chOff x="232423" y="4062214"/>
            <a:chExt cx="2395361" cy="66091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6D436B6-4D1E-4515-9CC3-8BC74B8F3BAA}"/>
                </a:ext>
              </a:extLst>
            </p:cNvPr>
            <p:cNvSpPr txBox="1"/>
            <p:nvPr/>
          </p:nvSpPr>
          <p:spPr>
            <a:xfrm>
              <a:off x="232423" y="4062214"/>
              <a:ext cx="239536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IN" sz="1200" b="1" dirty="0">
                  <a:solidFill>
                    <a:schemeClr val="bg1"/>
                  </a:solidFill>
                  <a:cs typeface="Arial" pitchFamily="34" charset="0"/>
                </a:rPr>
                <a:t>MODEL TESTING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C543C08-D625-40E9-ADA2-FFEF24EF5DB5}"/>
                </a:ext>
              </a:extLst>
            </p:cNvPr>
            <p:cNvSpPr txBox="1"/>
            <p:nvPr/>
          </p:nvSpPr>
          <p:spPr>
            <a:xfrm>
              <a:off x="232423" y="4261461"/>
              <a:ext cx="23953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200" dirty="0">
                  <a:solidFill>
                    <a:schemeClr val="bg1"/>
                  </a:solidFill>
                  <a:cs typeface="Arial" pitchFamily="34" charset="0"/>
                </a:rPr>
                <a:t>Tested different models </a:t>
              </a:r>
            </a:p>
            <a:p>
              <a:pPr algn="r"/>
              <a:r>
                <a:rPr lang="en-GB" sz="1200" dirty="0">
                  <a:solidFill>
                    <a:schemeClr val="bg1"/>
                  </a:solidFill>
                  <a:cs typeface="Arial" pitchFamily="34" charset="0"/>
                </a:rPr>
                <a:t>with test dataset.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5" name="그룹 14">
            <a:extLst>
              <a:ext uri="{FF2B5EF4-FFF2-40B4-BE49-F238E27FC236}">
                <a16:creationId xmlns:a16="http://schemas.microsoft.com/office/drawing/2014/main" id="{24C23452-DCDF-4F7F-AD3A-D8C05D8F852D}"/>
              </a:ext>
            </a:extLst>
          </p:cNvPr>
          <p:cNvGrpSpPr/>
          <p:nvPr/>
        </p:nvGrpSpPr>
        <p:grpSpPr>
          <a:xfrm flipV="1">
            <a:off x="2563245" y="1065876"/>
            <a:ext cx="2079217" cy="1277734"/>
            <a:chOff x="4054872" y="3855554"/>
            <a:chExt cx="2079217" cy="1269226"/>
          </a:xfrm>
          <a:solidFill>
            <a:schemeClr val="accent1"/>
          </a:solidFill>
        </p:grpSpPr>
        <p:sp>
          <p:nvSpPr>
            <p:cNvPr id="36" name="Rectangle 44">
              <a:extLst>
                <a:ext uri="{FF2B5EF4-FFF2-40B4-BE49-F238E27FC236}">
                  <a16:creationId xmlns:a16="http://schemas.microsoft.com/office/drawing/2014/main" id="{2E00F7E6-634D-411C-874D-3F74D853223D}"/>
                </a:ext>
              </a:extLst>
            </p:cNvPr>
            <p:cNvSpPr/>
            <p:nvPr/>
          </p:nvSpPr>
          <p:spPr>
            <a:xfrm>
              <a:off x="5317238" y="4932861"/>
              <a:ext cx="785533" cy="1919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37" name="Block Arc 2">
              <a:extLst>
                <a:ext uri="{FF2B5EF4-FFF2-40B4-BE49-F238E27FC236}">
                  <a16:creationId xmlns:a16="http://schemas.microsoft.com/office/drawing/2014/main" id="{2D2C56D8-2838-45FB-8FA9-89B067EB5184}"/>
                </a:ext>
              </a:extLst>
            </p:cNvPr>
            <p:cNvSpPr/>
            <p:nvPr/>
          </p:nvSpPr>
          <p:spPr>
            <a:xfrm rot="16200000">
              <a:off x="4139139" y="3946681"/>
              <a:ext cx="1093832" cy="1262365"/>
            </a:xfrm>
            <a:custGeom>
              <a:avLst/>
              <a:gdLst>
                <a:gd name="connsiteX0" fmla="*/ 990372 w 1011518"/>
                <a:gd name="connsiteY0" fmla="*/ 485411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14" fmla="*/ 990372 w 1011518"/>
                <a:gd name="connsiteY14" fmla="*/ 485411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485411 h 1167369"/>
                <a:gd name="connsiteX10" fmla="*/ 1856 w 1011518"/>
                <a:gd name="connsiteY10" fmla="*/ 485411 h 1167369"/>
                <a:gd name="connsiteX11" fmla="*/ 494398 w 1011518"/>
                <a:gd name="connsiteY11" fmla="*/ 94 h 1167369"/>
                <a:gd name="connsiteX12" fmla="*/ 1007742 w 1011518"/>
                <a:gd name="connsiteY12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1381 w 1011518"/>
                <a:gd name="connsiteY3" fmla="*/ 491507 h 1167369"/>
                <a:gd name="connsiteX4" fmla="*/ 497779 w 1011518"/>
                <a:gd name="connsiteY4" fmla="*/ 176552 h 1167369"/>
                <a:gd name="connsiteX5" fmla="*/ 177148 w 1011518"/>
                <a:gd name="connsiteY5" fmla="*/ 497438 h 1167369"/>
                <a:gd name="connsiteX6" fmla="*/ 177148 w 1011518"/>
                <a:gd name="connsiteY6" fmla="*/ 1167369 h 1167369"/>
                <a:gd name="connsiteX7" fmla="*/ 0 w 1011518"/>
                <a:gd name="connsiteY7" fmla="*/ 1167369 h 1167369"/>
                <a:gd name="connsiteX8" fmla="*/ 0 w 1011518"/>
                <a:gd name="connsiteY8" fmla="*/ 485411 h 1167369"/>
                <a:gd name="connsiteX9" fmla="*/ 1856 w 1011518"/>
                <a:gd name="connsiteY9" fmla="*/ 485411 h 1167369"/>
                <a:gd name="connsiteX10" fmla="*/ 494398 w 1011518"/>
                <a:gd name="connsiteY10" fmla="*/ 94 h 1167369"/>
                <a:gd name="connsiteX11" fmla="*/ 1007742 w 1011518"/>
                <a:gd name="connsiteY11" fmla="*/ 484745 h 116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1518" h="1167369">
                  <a:moveTo>
                    <a:pt x="1007742" y="484745"/>
                  </a:moveTo>
                  <a:cubicBezTo>
                    <a:pt x="1009001" y="712286"/>
                    <a:pt x="1010259" y="939828"/>
                    <a:pt x="1011518" y="1167369"/>
                  </a:cubicBezTo>
                  <a:lnTo>
                    <a:pt x="834370" y="1167369"/>
                  </a:lnTo>
                  <a:cubicBezTo>
                    <a:pt x="833374" y="942082"/>
                    <a:pt x="832377" y="716794"/>
                    <a:pt x="831381" y="491507"/>
                  </a:cubicBezTo>
                  <a:cubicBezTo>
                    <a:pt x="824543" y="313175"/>
                    <a:pt x="676210" y="173132"/>
                    <a:pt x="497779" y="176552"/>
                  </a:cubicBezTo>
                  <a:cubicBezTo>
                    <a:pt x="321564" y="179929"/>
                    <a:pt x="180042" y="322001"/>
                    <a:pt x="177148" y="497438"/>
                  </a:cubicBezTo>
                  <a:lnTo>
                    <a:pt x="177148" y="1167369"/>
                  </a:lnTo>
                  <a:lnTo>
                    <a:pt x="0" y="1167369"/>
                  </a:lnTo>
                  <a:lnTo>
                    <a:pt x="0" y="485411"/>
                  </a:lnTo>
                  <a:lnTo>
                    <a:pt x="1856" y="485411"/>
                  </a:lnTo>
                  <a:cubicBezTo>
                    <a:pt x="10052" y="219336"/>
                    <a:pt x="226090" y="5235"/>
                    <a:pt x="494398" y="94"/>
                  </a:cubicBezTo>
                  <a:cubicBezTo>
                    <a:pt x="768966" y="-5168"/>
                    <a:pt x="997220" y="210329"/>
                    <a:pt x="1007742" y="48474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27D1396C-670E-4D9E-AFFD-6263CC8FCBC2}"/>
                </a:ext>
              </a:extLst>
            </p:cNvPr>
            <p:cNvSpPr/>
            <p:nvPr/>
          </p:nvSpPr>
          <p:spPr>
            <a:xfrm rot="5400000">
              <a:off x="5683946" y="3950484"/>
              <a:ext cx="545074" cy="3552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39" name="Rectangle 44">
              <a:extLst>
                <a:ext uri="{FF2B5EF4-FFF2-40B4-BE49-F238E27FC236}">
                  <a16:creationId xmlns:a16="http://schemas.microsoft.com/office/drawing/2014/main" id="{606598FB-CDB6-4366-BF1F-285A838B49E9}"/>
                </a:ext>
              </a:extLst>
            </p:cNvPr>
            <p:cNvSpPr/>
            <p:nvPr/>
          </p:nvSpPr>
          <p:spPr>
            <a:xfrm>
              <a:off x="5317239" y="4030947"/>
              <a:ext cx="559042" cy="1919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BAE28DD2-3546-4467-81F3-512A6B23D21C}"/>
              </a:ext>
            </a:extLst>
          </p:cNvPr>
          <p:cNvSpPr/>
          <p:nvPr/>
        </p:nvSpPr>
        <p:spPr>
          <a:xfrm flipV="1">
            <a:off x="-148646" y="157657"/>
            <a:ext cx="5763609" cy="19307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7D675BA-C224-4EE2-B190-70CA11A7520D}"/>
              </a:ext>
            </a:extLst>
          </p:cNvPr>
          <p:cNvGrpSpPr/>
          <p:nvPr/>
        </p:nvGrpSpPr>
        <p:grpSpPr>
          <a:xfrm>
            <a:off x="4363461" y="159079"/>
            <a:ext cx="2075573" cy="1277993"/>
            <a:chOff x="4363461" y="159079"/>
            <a:chExt cx="2075573" cy="1277993"/>
          </a:xfrm>
        </p:grpSpPr>
        <p:sp>
          <p:nvSpPr>
            <p:cNvPr id="41" name="Block Arc 2">
              <a:extLst>
                <a:ext uri="{FF2B5EF4-FFF2-40B4-BE49-F238E27FC236}">
                  <a16:creationId xmlns:a16="http://schemas.microsoft.com/office/drawing/2014/main" id="{0DB7E1AD-A643-4B15-A218-EF63AEDA881C}"/>
                </a:ext>
              </a:extLst>
            </p:cNvPr>
            <p:cNvSpPr/>
            <p:nvPr/>
          </p:nvSpPr>
          <p:spPr>
            <a:xfrm rot="16200000" flipV="1">
              <a:off x="5257650" y="78098"/>
              <a:ext cx="1100403" cy="1262365"/>
            </a:xfrm>
            <a:custGeom>
              <a:avLst/>
              <a:gdLst/>
              <a:ahLst/>
              <a:cxnLst/>
              <a:rect l="l" t="t" r="r" b="b"/>
              <a:pathLst>
                <a:path w="1011518" h="1167369">
                  <a:moveTo>
                    <a:pt x="1011518" y="485411"/>
                  </a:moveTo>
                  <a:lnTo>
                    <a:pt x="1011518" y="1167369"/>
                  </a:lnTo>
                  <a:lnTo>
                    <a:pt x="834370" y="1167369"/>
                  </a:lnTo>
                  <a:lnTo>
                    <a:pt x="834370" y="491393"/>
                  </a:lnTo>
                  <a:lnTo>
                    <a:pt x="831381" y="491507"/>
                  </a:lnTo>
                  <a:cubicBezTo>
                    <a:pt x="824543" y="313175"/>
                    <a:pt x="676210" y="173132"/>
                    <a:pt x="497779" y="176552"/>
                  </a:cubicBezTo>
                  <a:cubicBezTo>
                    <a:pt x="321564" y="179929"/>
                    <a:pt x="180042" y="322001"/>
                    <a:pt x="177148" y="497438"/>
                  </a:cubicBezTo>
                  <a:lnTo>
                    <a:pt x="177148" y="1167369"/>
                  </a:lnTo>
                  <a:lnTo>
                    <a:pt x="0" y="1167369"/>
                  </a:lnTo>
                  <a:lnTo>
                    <a:pt x="0" y="504057"/>
                  </a:lnTo>
                  <a:lnTo>
                    <a:pt x="0" y="485411"/>
                  </a:lnTo>
                  <a:lnTo>
                    <a:pt x="1856" y="485411"/>
                  </a:lnTo>
                  <a:cubicBezTo>
                    <a:pt x="10052" y="219336"/>
                    <a:pt x="226090" y="5235"/>
                    <a:pt x="494398" y="94"/>
                  </a:cubicBezTo>
                  <a:cubicBezTo>
                    <a:pt x="768966" y="-5168"/>
                    <a:pt x="997220" y="210329"/>
                    <a:pt x="1007742" y="484745"/>
                  </a:cubicBezTo>
                  <a:lnTo>
                    <a:pt x="990372" y="4854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5F922394-C694-449E-898B-9AB80D6F8644}"/>
                </a:ext>
              </a:extLst>
            </p:cNvPr>
            <p:cNvSpPr/>
            <p:nvPr/>
          </p:nvSpPr>
          <p:spPr>
            <a:xfrm rot="5400000" flipV="1">
              <a:off x="4266893" y="985291"/>
              <a:ext cx="548349" cy="355213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44" name="Rectangle 44">
              <a:extLst>
                <a:ext uri="{FF2B5EF4-FFF2-40B4-BE49-F238E27FC236}">
                  <a16:creationId xmlns:a16="http://schemas.microsoft.com/office/drawing/2014/main" id="{74C45B0D-C855-4F87-B329-DE06FA2D3055}"/>
                </a:ext>
              </a:extLst>
            </p:cNvPr>
            <p:cNvSpPr/>
            <p:nvPr/>
          </p:nvSpPr>
          <p:spPr>
            <a:xfrm flipV="1">
              <a:off x="4718674" y="1065617"/>
              <a:ext cx="460903" cy="19307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그룹 14">
            <a:extLst>
              <a:ext uri="{FF2B5EF4-FFF2-40B4-BE49-F238E27FC236}">
                <a16:creationId xmlns:a16="http://schemas.microsoft.com/office/drawing/2014/main" id="{B22D61FD-7E25-41D0-B2A6-A7FF25B95513}"/>
              </a:ext>
            </a:extLst>
          </p:cNvPr>
          <p:cNvGrpSpPr/>
          <p:nvPr/>
        </p:nvGrpSpPr>
        <p:grpSpPr>
          <a:xfrm flipV="1">
            <a:off x="2510960" y="2799890"/>
            <a:ext cx="2079217" cy="1277734"/>
            <a:chOff x="4054872" y="3855554"/>
            <a:chExt cx="2079217" cy="1269226"/>
          </a:xfrm>
          <a:solidFill>
            <a:schemeClr val="accent1"/>
          </a:solidFill>
        </p:grpSpPr>
        <p:sp>
          <p:nvSpPr>
            <p:cNvPr id="61" name="Rectangle 44">
              <a:extLst>
                <a:ext uri="{FF2B5EF4-FFF2-40B4-BE49-F238E27FC236}">
                  <a16:creationId xmlns:a16="http://schemas.microsoft.com/office/drawing/2014/main" id="{3D119796-DA16-49FC-ADD6-C72F09F8646E}"/>
                </a:ext>
              </a:extLst>
            </p:cNvPr>
            <p:cNvSpPr/>
            <p:nvPr/>
          </p:nvSpPr>
          <p:spPr>
            <a:xfrm>
              <a:off x="5317238" y="4932861"/>
              <a:ext cx="785533" cy="1919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62" name="Block Arc 2">
              <a:extLst>
                <a:ext uri="{FF2B5EF4-FFF2-40B4-BE49-F238E27FC236}">
                  <a16:creationId xmlns:a16="http://schemas.microsoft.com/office/drawing/2014/main" id="{EE60B8CE-13CC-4C5E-9FE0-1A2F0F9A1E7C}"/>
                </a:ext>
              </a:extLst>
            </p:cNvPr>
            <p:cNvSpPr/>
            <p:nvPr/>
          </p:nvSpPr>
          <p:spPr>
            <a:xfrm rot="16200000">
              <a:off x="4139139" y="3946681"/>
              <a:ext cx="1093832" cy="1262365"/>
            </a:xfrm>
            <a:custGeom>
              <a:avLst/>
              <a:gdLst>
                <a:gd name="connsiteX0" fmla="*/ 990372 w 1011518"/>
                <a:gd name="connsiteY0" fmla="*/ 485411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14" fmla="*/ 990372 w 1011518"/>
                <a:gd name="connsiteY14" fmla="*/ 485411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485411 h 1167369"/>
                <a:gd name="connsiteX10" fmla="*/ 1856 w 1011518"/>
                <a:gd name="connsiteY10" fmla="*/ 485411 h 1167369"/>
                <a:gd name="connsiteX11" fmla="*/ 494398 w 1011518"/>
                <a:gd name="connsiteY11" fmla="*/ 94 h 1167369"/>
                <a:gd name="connsiteX12" fmla="*/ 1007742 w 1011518"/>
                <a:gd name="connsiteY12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1381 w 1011518"/>
                <a:gd name="connsiteY3" fmla="*/ 491507 h 1167369"/>
                <a:gd name="connsiteX4" fmla="*/ 497779 w 1011518"/>
                <a:gd name="connsiteY4" fmla="*/ 176552 h 1167369"/>
                <a:gd name="connsiteX5" fmla="*/ 177148 w 1011518"/>
                <a:gd name="connsiteY5" fmla="*/ 497438 h 1167369"/>
                <a:gd name="connsiteX6" fmla="*/ 177148 w 1011518"/>
                <a:gd name="connsiteY6" fmla="*/ 1167369 h 1167369"/>
                <a:gd name="connsiteX7" fmla="*/ 0 w 1011518"/>
                <a:gd name="connsiteY7" fmla="*/ 1167369 h 1167369"/>
                <a:gd name="connsiteX8" fmla="*/ 0 w 1011518"/>
                <a:gd name="connsiteY8" fmla="*/ 485411 h 1167369"/>
                <a:gd name="connsiteX9" fmla="*/ 1856 w 1011518"/>
                <a:gd name="connsiteY9" fmla="*/ 485411 h 1167369"/>
                <a:gd name="connsiteX10" fmla="*/ 494398 w 1011518"/>
                <a:gd name="connsiteY10" fmla="*/ 94 h 1167369"/>
                <a:gd name="connsiteX11" fmla="*/ 1007742 w 1011518"/>
                <a:gd name="connsiteY11" fmla="*/ 484745 h 116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1518" h="1167369">
                  <a:moveTo>
                    <a:pt x="1007742" y="484745"/>
                  </a:moveTo>
                  <a:cubicBezTo>
                    <a:pt x="1009001" y="712286"/>
                    <a:pt x="1010259" y="939828"/>
                    <a:pt x="1011518" y="1167369"/>
                  </a:cubicBezTo>
                  <a:lnTo>
                    <a:pt x="834370" y="1167369"/>
                  </a:lnTo>
                  <a:cubicBezTo>
                    <a:pt x="833374" y="942082"/>
                    <a:pt x="832377" y="716794"/>
                    <a:pt x="831381" y="491507"/>
                  </a:cubicBezTo>
                  <a:cubicBezTo>
                    <a:pt x="824543" y="313175"/>
                    <a:pt x="676210" y="173132"/>
                    <a:pt x="497779" y="176552"/>
                  </a:cubicBezTo>
                  <a:cubicBezTo>
                    <a:pt x="321564" y="179929"/>
                    <a:pt x="180042" y="322001"/>
                    <a:pt x="177148" y="497438"/>
                  </a:cubicBezTo>
                  <a:lnTo>
                    <a:pt x="177148" y="1167369"/>
                  </a:lnTo>
                  <a:lnTo>
                    <a:pt x="0" y="1167369"/>
                  </a:lnTo>
                  <a:lnTo>
                    <a:pt x="0" y="485411"/>
                  </a:lnTo>
                  <a:lnTo>
                    <a:pt x="1856" y="485411"/>
                  </a:lnTo>
                  <a:cubicBezTo>
                    <a:pt x="10052" y="219336"/>
                    <a:pt x="226090" y="5235"/>
                    <a:pt x="494398" y="94"/>
                  </a:cubicBezTo>
                  <a:cubicBezTo>
                    <a:pt x="768966" y="-5168"/>
                    <a:pt x="997220" y="210329"/>
                    <a:pt x="1007742" y="48474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12FE73FA-9378-4DF6-894E-2A78B547D406}"/>
                </a:ext>
              </a:extLst>
            </p:cNvPr>
            <p:cNvSpPr/>
            <p:nvPr/>
          </p:nvSpPr>
          <p:spPr>
            <a:xfrm rot="5400000">
              <a:off x="5683946" y="3950484"/>
              <a:ext cx="545074" cy="3552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64" name="Rectangle 44">
              <a:extLst>
                <a:ext uri="{FF2B5EF4-FFF2-40B4-BE49-F238E27FC236}">
                  <a16:creationId xmlns:a16="http://schemas.microsoft.com/office/drawing/2014/main" id="{56E1CB8E-8A9C-49FA-A48D-D111E291505C}"/>
                </a:ext>
              </a:extLst>
            </p:cNvPr>
            <p:cNvSpPr/>
            <p:nvPr/>
          </p:nvSpPr>
          <p:spPr>
            <a:xfrm>
              <a:off x="5317239" y="4030947"/>
              <a:ext cx="559042" cy="1919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8198DB8-0731-46F9-9C04-C5B2932159D2}"/>
              </a:ext>
            </a:extLst>
          </p:cNvPr>
          <p:cNvGrpSpPr/>
          <p:nvPr/>
        </p:nvGrpSpPr>
        <p:grpSpPr>
          <a:xfrm>
            <a:off x="5531832" y="3921533"/>
            <a:ext cx="609425" cy="609424"/>
            <a:chOff x="3162225" y="3294777"/>
            <a:chExt cx="609425" cy="609424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4A31FA24-DFF5-4802-87B7-5C5914BDC7FF}"/>
                </a:ext>
              </a:extLst>
            </p:cNvPr>
            <p:cNvSpPr/>
            <p:nvPr/>
          </p:nvSpPr>
          <p:spPr>
            <a:xfrm>
              <a:off x="3162225" y="3294777"/>
              <a:ext cx="609425" cy="609424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75" name="Frame 17">
              <a:extLst>
                <a:ext uri="{FF2B5EF4-FFF2-40B4-BE49-F238E27FC236}">
                  <a16:creationId xmlns:a16="http://schemas.microsoft.com/office/drawing/2014/main" id="{2CFEC6D9-7EAF-464A-A70F-C88014FBEB2C}"/>
                </a:ext>
              </a:extLst>
            </p:cNvPr>
            <p:cNvSpPr/>
            <p:nvPr/>
          </p:nvSpPr>
          <p:spPr>
            <a:xfrm>
              <a:off x="3307720" y="3440273"/>
              <a:ext cx="318434" cy="318434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415456" y="380544"/>
                  </a:moveTo>
                  <a:lnTo>
                    <a:pt x="415456" y="385333"/>
                  </a:lnTo>
                  <a:lnTo>
                    <a:pt x="385333" y="385333"/>
                  </a:lnTo>
                  <a:lnTo>
                    <a:pt x="385333" y="2854667"/>
                  </a:lnTo>
                  <a:lnTo>
                    <a:pt x="1529120" y="2854667"/>
                  </a:lnTo>
                  <a:cubicBezTo>
                    <a:pt x="1267123" y="2430711"/>
                    <a:pt x="997530" y="1721825"/>
                    <a:pt x="436017" y="1672600"/>
                  </a:cubicBezTo>
                  <a:lnTo>
                    <a:pt x="600235" y="1185112"/>
                  </a:lnTo>
                  <a:cubicBezTo>
                    <a:pt x="1132790" y="1359573"/>
                    <a:pt x="1278822" y="1550851"/>
                    <a:pt x="1544730" y="1923929"/>
                  </a:cubicBezTo>
                  <a:cubicBezTo>
                    <a:pt x="1789452" y="1379400"/>
                    <a:pt x="1927092" y="1088696"/>
                    <a:pt x="2233403" y="596568"/>
                  </a:cubicBezTo>
                  <a:lnTo>
                    <a:pt x="2770666" y="596568"/>
                  </a:lnTo>
                  <a:cubicBezTo>
                    <a:pt x="2331495" y="1220469"/>
                    <a:pt x="1907612" y="2113878"/>
                    <a:pt x="1578489" y="2854667"/>
                  </a:cubicBezTo>
                  <a:lnTo>
                    <a:pt x="2854667" y="2854667"/>
                  </a:lnTo>
                  <a:lnTo>
                    <a:pt x="2854667" y="596568"/>
                  </a:lnTo>
                  <a:lnTo>
                    <a:pt x="2858395" y="596568"/>
                  </a:lnTo>
                  <a:lnTo>
                    <a:pt x="2858395" y="380544"/>
                  </a:lnTo>
                  <a:close/>
                  <a:moveTo>
                    <a:pt x="0" y="0"/>
                  </a:moveTo>
                  <a:lnTo>
                    <a:pt x="3240000" y="0"/>
                  </a:lnTo>
                  <a:lnTo>
                    <a:pt x="3240000" y="3240000"/>
                  </a:lnTo>
                  <a:lnTo>
                    <a:pt x="0" y="324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FBB84D2-4E46-416A-86B8-52BF25DC3056}"/>
              </a:ext>
            </a:extLst>
          </p:cNvPr>
          <p:cNvGrpSpPr/>
          <p:nvPr/>
        </p:nvGrpSpPr>
        <p:grpSpPr>
          <a:xfrm>
            <a:off x="6560235" y="3558075"/>
            <a:ext cx="2270779" cy="1235392"/>
            <a:chOff x="5546540" y="3082147"/>
            <a:chExt cx="2098936" cy="1235392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25F0D19-C906-4B21-AB1A-A2858EE8D851}"/>
                </a:ext>
              </a:extLst>
            </p:cNvPr>
            <p:cNvSpPr txBox="1"/>
            <p:nvPr/>
          </p:nvSpPr>
          <p:spPr>
            <a:xfrm>
              <a:off x="5546540" y="3082147"/>
              <a:ext cx="208422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  <a:cs typeface="Arial" pitchFamily="34" charset="0"/>
                </a:rPr>
                <a:t>MODEL SELECTION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39C9A58-E1A4-477E-86FF-97B62FDBBF7B}"/>
                </a:ext>
              </a:extLst>
            </p:cNvPr>
            <p:cNvSpPr txBox="1"/>
            <p:nvPr/>
          </p:nvSpPr>
          <p:spPr>
            <a:xfrm>
              <a:off x="5561251" y="3301876"/>
              <a:ext cx="208422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  <a:cs typeface="Arial" pitchFamily="34" charset="0"/>
                </a:rPr>
                <a:t>We have coded a program to test different models. Got the confusion matrix &amp; accuracy percentages of every respective models)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05B5D51-C4EF-499A-A8FD-70DDF46EEB27}"/>
              </a:ext>
            </a:extLst>
          </p:cNvPr>
          <p:cNvGrpSpPr/>
          <p:nvPr/>
        </p:nvGrpSpPr>
        <p:grpSpPr>
          <a:xfrm>
            <a:off x="2489195" y="4548971"/>
            <a:ext cx="2069665" cy="1100404"/>
            <a:chOff x="2489195" y="4530955"/>
            <a:chExt cx="2069665" cy="1100404"/>
          </a:xfrm>
        </p:grpSpPr>
        <p:sp>
          <p:nvSpPr>
            <p:cNvPr id="84" name="Block Arc 2">
              <a:extLst>
                <a:ext uri="{FF2B5EF4-FFF2-40B4-BE49-F238E27FC236}">
                  <a16:creationId xmlns:a16="http://schemas.microsoft.com/office/drawing/2014/main" id="{3D9A615D-0798-497C-A05F-77701E031BFE}"/>
                </a:ext>
              </a:extLst>
            </p:cNvPr>
            <p:cNvSpPr/>
            <p:nvPr/>
          </p:nvSpPr>
          <p:spPr>
            <a:xfrm rot="16200000">
              <a:off x="2570176" y="4449975"/>
              <a:ext cx="1100403" cy="1262366"/>
            </a:xfrm>
            <a:custGeom>
              <a:avLst/>
              <a:gdLst/>
              <a:ahLst/>
              <a:cxnLst/>
              <a:rect l="l" t="t" r="r" b="b"/>
              <a:pathLst>
                <a:path w="1011518" h="1167369">
                  <a:moveTo>
                    <a:pt x="1011518" y="485411"/>
                  </a:moveTo>
                  <a:lnTo>
                    <a:pt x="1011518" y="1167369"/>
                  </a:lnTo>
                  <a:lnTo>
                    <a:pt x="834370" y="1167369"/>
                  </a:lnTo>
                  <a:lnTo>
                    <a:pt x="834370" y="491393"/>
                  </a:lnTo>
                  <a:lnTo>
                    <a:pt x="831381" y="491507"/>
                  </a:lnTo>
                  <a:cubicBezTo>
                    <a:pt x="824543" y="313175"/>
                    <a:pt x="676210" y="173132"/>
                    <a:pt x="497779" y="176552"/>
                  </a:cubicBezTo>
                  <a:cubicBezTo>
                    <a:pt x="321564" y="179929"/>
                    <a:pt x="180042" y="322001"/>
                    <a:pt x="177148" y="497438"/>
                  </a:cubicBezTo>
                  <a:lnTo>
                    <a:pt x="177148" y="1167369"/>
                  </a:lnTo>
                  <a:lnTo>
                    <a:pt x="0" y="1167369"/>
                  </a:lnTo>
                  <a:lnTo>
                    <a:pt x="0" y="504057"/>
                  </a:lnTo>
                  <a:lnTo>
                    <a:pt x="0" y="485411"/>
                  </a:lnTo>
                  <a:lnTo>
                    <a:pt x="1856" y="485411"/>
                  </a:lnTo>
                  <a:cubicBezTo>
                    <a:pt x="10052" y="219336"/>
                    <a:pt x="226090" y="5235"/>
                    <a:pt x="494398" y="94"/>
                  </a:cubicBezTo>
                  <a:cubicBezTo>
                    <a:pt x="768966" y="-5168"/>
                    <a:pt x="997220" y="210329"/>
                    <a:pt x="1007742" y="484745"/>
                  </a:cubicBezTo>
                  <a:lnTo>
                    <a:pt x="990372" y="4854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EB33385-3302-4679-9A6C-24FD616F3564}"/>
                </a:ext>
              </a:extLst>
            </p:cNvPr>
            <p:cNvSpPr/>
            <p:nvPr/>
          </p:nvSpPr>
          <p:spPr>
            <a:xfrm flipV="1">
              <a:off x="3209602" y="4530955"/>
              <a:ext cx="1349258" cy="19320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BB60F73-EBCE-4943-8BA8-82CE1151D94A}"/>
              </a:ext>
            </a:extLst>
          </p:cNvPr>
          <p:cNvGrpSpPr/>
          <p:nvPr/>
        </p:nvGrpSpPr>
        <p:grpSpPr>
          <a:xfrm>
            <a:off x="5569001" y="407539"/>
            <a:ext cx="609425" cy="609424"/>
            <a:chOff x="5569001" y="407539"/>
            <a:chExt cx="609425" cy="609424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5D2972E-A9BF-4437-8F45-8CEBCAFD5DE1}"/>
                </a:ext>
              </a:extLst>
            </p:cNvPr>
            <p:cNvSpPr/>
            <p:nvPr/>
          </p:nvSpPr>
          <p:spPr>
            <a:xfrm>
              <a:off x="5569001" y="407539"/>
              <a:ext cx="609425" cy="609424"/>
            </a:xfrm>
            <a:prstGeom prst="ellipse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pic>
          <p:nvPicPr>
            <p:cNvPr id="51" name="Graphic 50" descr="Telescope">
              <a:extLst>
                <a:ext uri="{FF2B5EF4-FFF2-40B4-BE49-F238E27FC236}">
                  <a16:creationId xmlns:a16="http://schemas.microsoft.com/office/drawing/2014/main" id="{C391806E-E5C1-4C69-9933-F10AEBE27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14963" y="453502"/>
              <a:ext cx="517500" cy="517498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4DFFC56-A160-48DB-9875-B7F8A5577E91}"/>
              </a:ext>
            </a:extLst>
          </p:cNvPr>
          <p:cNvGrpSpPr/>
          <p:nvPr/>
        </p:nvGrpSpPr>
        <p:grpSpPr>
          <a:xfrm>
            <a:off x="2820019" y="1307242"/>
            <a:ext cx="609425" cy="609424"/>
            <a:chOff x="2820019" y="1307242"/>
            <a:chExt cx="609425" cy="609424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7CB3082-A442-4CF9-96B7-620E5D73EC9A}"/>
                </a:ext>
              </a:extLst>
            </p:cNvPr>
            <p:cNvSpPr/>
            <p:nvPr/>
          </p:nvSpPr>
          <p:spPr>
            <a:xfrm>
              <a:off x="2820019" y="1307242"/>
              <a:ext cx="609425" cy="609424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pic>
          <p:nvPicPr>
            <p:cNvPr id="53" name="Graphic 52" descr="Database">
              <a:extLst>
                <a:ext uri="{FF2B5EF4-FFF2-40B4-BE49-F238E27FC236}">
                  <a16:creationId xmlns:a16="http://schemas.microsoft.com/office/drawing/2014/main" id="{68216F6C-F0F4-4E8D-8CCF-2BD4503BB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57952" y="1345175"/>
              <a:ext cx="533559" cy="533559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32E1068-EE5A-4AF3-B0B6-8CD0F1021233}"/>
              </a:ext>
            </a:extLst>
          </p:cNvPr>
          <p:cNvGrpSpPr/>
          <p:nvPr/>
        </p:nvGrpSpPr>
        <p:grpSpPr>
          <a:xfrm>
            <a:off x="5605789" y="2159629"/>
            <a:ext cx="609425" cy="609424"/>
            <a:chOff x="5636561" y="2159629"/>
            <a:chExt cx="609425" cy="609424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C02B63B-E6C5-4750-B1A7-F7BE4ADFF567}"/>
                </a:ext>
              </a:extLst>
            </p:cNvPr>
            <p:cNvSpPr/>
            <p:nvPr/>
          </p:nvSpPr>
          <p:spPr>
            <a:xfrm>
              <a:off x="5636561" y="2159629"/>
              <a:ext cx="609425" cy="609424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pic>
          <p:nvPicPr>
            <p:cNvPr id="86" name="Graphic 85" descr="Web design">
              <a:extLst>
                <a:ext uri="{FF2B5EF4-FFF2-40B4-BE49-F238E27FC236}">
                  <a16:creationId xmlns:a16="http://schemas.microsoft.com/office/drawing/2014/main" id="{712B2474-4F0F-4E49-8A48-636166402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05245" y="2228313"/>
              <a:ext cx="472057" cy="472057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7396172-7BC5-44B8-8879-46F4884828C9}"/>
              </a:ext>
            </a:extLst>
          </p:cNvPr>
          <p:cNvGrpSpPr/>
          <p:nvPr/>
        </p:nvGrpSpPr>
        <p:grpSpPr>
          <a:xfrm>
            <a:off x="2773163" y="3037247"/>
            <a:ext cx="609425" cy="609424"/>
            <a:chOff x="2729203" y="3037247"/>
            <a:chExt cx="609425" cy="609424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F24D4AF-A3F8-4C64-BFD7-A09E0712FE35}"/>
                </a:ext>
              </a:extLst>
            </p:cNvPr>
            <p:cNvSpPr/>
            <p:nvPr/>
          </p:nvSpPr>
          <p:spPr>
            <a:xfrm>
              <a:off x="2729203" y="3037247"/>
              <a:ext cx="609425" cy="609424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pic>
          <p:nvPicPr>
            <p:cNvPr id="88" name="Graphic 87" descr="Checklist">
              <a:extLst>
                <a:ext uri="{FF2B5EF4-FFF2-40B4-BE49-F238E27FC236}">
                  <a16:creationId xmlns:a16="http://schemas.microsoft.com/office/drawing/2014/main" id="{D391DDBE-15E5-4063-ADBA-DB53205C1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782845" y="3090889"/>
              <a:ext cx="502141" cy="502141"/>
            </a:xfrm>
            <a:prstGeom prst="rect">
              <a:avLst/>
            </a:prstGeom>
          </p:spPr>
        </p:pic>
      </p:grpSp>
      <p:grpSp>
        <p:nvGrpSpPr>
          <p:cNvPr id="65" name="그룹 13">
            <a:extLst>
              <a:ext uri="{FF2B5EF4-FFF2-40B4-BE49-F238E27FC236}">
                <a16:creationId xmlns:a16="http://schemas.microsoft.com/office/drawing/2014/main" id="{9FB95241-4FCD-4330-BD5C-195EBBD9EC86}"/>
              </a:ext>
            </a:extLst>
          </p:cNvPr>
          <p:cNvGrpSpPr/>
          <p:nvPr/>
        </p:nvGrpSpPr>
        <p:grpSpPr>
          <a:xfrm flipV="1">
            <a:off x="4309769" y="3691601"/>
            <a:ext cx="2075574" cy="1219119"/>
            <a:chOff x="5747557" y="2962342"/>
            <a:chExt cx="2075574" cy="1257774"/>
          </a:xfrm>
          <a:solidFill>
            <a:schemeClr val="accent1"/>
          </a:solidFill>
        </p:grpSpPr>
        <p:sp>
          <p:nvSpPr>
            <p:cNvPr id="66" name="Rectangle 44">
              <a:extLst>
                <a:ext uri="{FF2B5EF4-FFF2-40B4-BE49-F238E27FC236}">
                  <a16:creationId xmlns:a16="http://schemas.microsoft.com/office/drawing/2014/main" id="{037EFAB0-7A3E-40DB-A52B-3BC6F025EDC4}"/>
                </a:ext>
              </a:extLst>
            </p:cNvPr>
            <p:cNvSpPr/>
            <p:nvPr/>
          </p:nvSpPr>
          <p:spPr>
            <a:xfrm>
              <a:off x="5778874" y="4028197"/>
              <a:ext cx="784800" cy="1919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DF055BA8-E0AE-4D93-A026-1D4CAF455EC1}"/>
                </a:ext>
              </a:extLst>
            </p:cNvPr>
            <p:cNvSpPr/>
            <p:nvPr/>
          </p:nvSpPr>
          <p:spPr>
            <a:xfrm rot="16200000">
              <a:off x="5652627" y="3057272"/>
              <a:ext cx="545074" cy="3552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79" name="Rectangle 44">
              <a:extLst>
                <a:ext uri="{FF2B5EF4-FFF2-40B4-BE49-F238E27FC236}">
                  <a16:creationId xmlns:a16="http://schemas.microsoft.com/office/drawing/2014/main" id="{D3E4D9F8-6F3C-4B89-8BEB-2FF292129689}"/>
                </a:ext>
              </a:extLst>
            </p:cNvPr>
            <p:cNvSpPr/>
            <p:nvPr/>
          </p:nvSpPr>
          <p:spPr>
            <a:xfrm>
              <a:off x="6095999" y="3126283"/>
              <a:ext cx="467675" cy="1919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80" name="Block Arc 2">
              <a:extLst>
                <a:ext uri="{FF2B5EF4-FFF2-40B4-BE49-F238E27FC236}">
                  <a16:creationId xmlns:a16="http://schemas.microsoft.com/office/drawing/2014/main" id="{29F1C76B-0A83-44B8-A95B-C494814462DA}"/>
                </a:ext>
              </a:extLst>
            </p:cNvPr>
            <p:cNvSpPr/>
            <p:nvPr/>
          </p:nvSpPr>
          <p:spPr>
            <a:xfrm rot="5400000">
              <a:off x="6645033" y="3041261"/>
              <a:ext cx="1093832" cy="1262365"/>
            </a:xfrm>
            <a:custGeom>
              <a:avLst/>
              <a:gdLst>
                <a:gd name="connsiteX0" fmla="*/ 990372 w 1011518"/>
                <a:gd name="connsiteY0" fmla="*/ 485411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14" fmla="*/ 990372 w 1011518"/>
                <a:gd name="connsiteY14" fmla="*/ 485411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485411 h 1167369"/>
                <a:gd name="connsiteX10" fmla="*/ 1856 w 1011518"/>
                <a:gd name="connsiteY10" fmla="*/ 485411 h 1167369"/>
                <a:gd name="connsiteX11" fmla="*/ 494398 w 1011518"/>
                <a:gd name="connsiteY11" fmla="*/ 94 h 1167369"/>
                <a:gd name="connsiteX12" fmla="*/ 1007742 w 1011518"/>
                <a:gd name="connsiteY12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1381 w 1011518"/>
                <a:gd name="connsiteY3" fmla="*/ 491507 h 1167369"/>
                <a:gd name="connsiteX4" fmla="*/ 497779 w 1011518"/>
                <a:gd name="connsiteY4" fmla="*/ 176552 h 1167369"/>
                <a:gd name="connsiteX5" fmla="*/ 177148 w 1011518"/>
                <a:gd name="connsiteY5" fmla="*/ 497438 h 1167369"/>
                <a:gd name="connsiteX6" fmla="*/ 177148 w 1011518"/>
                <a:gd name="connsiteY6" fmla="*/ 1167369 h 1167369"/>
                <a:gd name="connsiteX7" fmla="*/ 0 w 1011518"/>
                <a:gd name="connsiteY7" fmla="*/ 1167369 h 1167369"/>
                <a:gd name="connsiteX8" fmla="*/ 0 w 1011518"/>
                <a:gd name="connsiteY8" fmla="*/ 485411 h 1167369"/>
                <a:gd name="connsiteX9" fmla="*/ 1856 w 1011518"/>
                <a:gd name="connsiteY9" fmla="*/ 485411 h 1167369"/>
                <a:gd name="connsiteX10" fmla="*/ 494398 w 1011518"/>
                <a:gd name="connsiteY10" fmla="*/ 94 h 1167369"/>
                <a:gd name="connsiteX11" fmla="*/ 1007742 w 1011518"/>
                <a:gd name="connsiteY11" fmla="*/ 484745 h 116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1518" h="1167369">
                  <a:moveTo>
                    <a:pt x="1007742" y="484745"/>
                  </a:moveTo>
                  <a:cubicBezTo>
                    <a:pt x="1009001" y="712286"/>
                    <a:pt x="1010259" y="939828"/>
                    <a:pt x="1011518" y="1167369"/>
                  </a:cubicBezTo>
                  <a:lnTo>
                    <a:pt x="834370" y="1167369"/>
                  </a:lnTo>
                  <a:cubicBezTo>
                    <a:pt x="833374" y="942082"/>
                    <a:pt x="832377" y="716794"/>
                    <a:pt x="831381" y="491507"/>
                  </a:cubicBezTo>
                  <a:cubicBezTo>
                    <a:pt x="824543" y="313175"/>
                    <a:pt x="676210" y="173132"/>
                    <a:pt x="497779" y="176552"/>
                  </a:cubicBezTo>
                  <a:cubicBezTo>
                    <a:pt x="321564" y="179929"/>
                    <a:pt x="180042" y="322001"/>
                    <a:pt x="177148" y="497438"/>
                  </a:cubicBezTo>
                  <a:lnTo>
                    <a:pt x="177148" y="1167369"/>
                  </a:lnTo>
                  <a:lnTo>
                    <a:pt x="0" y="1167369"/>
                  </a:lnTo>
                  <a:lnTo>
                    <a:pt x="0" y="485411"/>
                  </a:lnTo>
                  <a:lnTo>
                    <a:pt x="1856" y="485411"/>
                  </a:lnTo>
                  <a:cubicBezTo>
                    <a:pt x="10052" y="219336"/>
                    <a:pt x="226090" y="5235"/>
                    <a:pt x="494398" y="94"/>
                  </a:cubicBezTo>
                  <a:cubicBezTo>
                    <a:pt x="768966" y="-5168"/>
                    <a:pt x="997220" y="210329"/>
                    <a:pt x="1007742" y="48474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1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2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3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54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5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>
            <a:spLocks noGrp="1"/>
          </p:cNvSpPr>
          <p:nvPr>
            <p:ph type="sldNum" idx="12"/>
          </p:nvPr>
        </p:nvSpPr>
        <p:spPr>
          <a:xfrm>
            <a:off x="8370112" y="4646184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9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34B0485-F327-4CBE-87B6-700F89E5EE9C}"/>
              </a:ext>
            </a:extLst>
          </p:cNvPr>
          <p:cNvGrpSpPr/>
          <p:nvPr/>
        </p:nvGrpSpPr>
        <p:grpSpPr>
          <a:xfrm>
            <a:off x="171183" y="1449477"/>
            <a:ext cx="2242416" cy="676301"/>
            <a:chOff x="186703" y="2121142"/>
            <a:chExt cx="2395361" cy="67630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4235C7-6E86-41E4-B248-50A6B3E885D5}"/>
                </a:ext>
              </a:extLst>
            </p:cNvPr>
            <p:cNvSpPr txBox="1"/>
            <p:nvPr/>
          </p:nvSpPr>
          <p:spPr>
            <a:xfrm>
              <a:off x="186703" y="2121142"/>
              <a:ext cx="239536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IN" b="1" dirty="0">
                  <a:solidFill>
                    <a:schemeClr val="bg1"/>
                  </a:solidFill>
                  <a:cs typeface="Arial" pitchFamily="34" charset="0"/>
                </a:rPr>
                <a:t>INTERFACE</a:t>
              </a:r>
              <a:r>
                <a:rPr lang="en-IN" dirty="0"/>
                <a:t> </a:t>
              </a:r>
              <a:r>
                <a:rPr lang="en-IN" b="1" dirty="0">
                  <a:solidFill>
                    <a:schemeClr val="bg1"/>
                  </a:solidFill>
                  <a:cs typeface="Arial" pitchFamily="34" charset="0"/>
                </a:rPr>
                <a:t>PROCESS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DDD8854-CCD5-439A-918A-467B1026B6F1}"/>
                </a:ext>
              </a:extLst>
            </p:cNvPr>
            <p:cNvSpPr txBox="1"/>
            <p:nvPr/>
          </p:nvSpPr>
          <p:spPr>
            <a:xfrm>
              <a:off x="186703" y="2335778"/>
              <a:ext cx="23953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200" dirty="0">
                  <a:solidFill>
                    <a:schemeClr val="bg1"/>
                  </a:solidFill>
                  <a:cs typeface="Arial" pitchFamily="34" charset="0"/>
                </a:rPr>
                <a:t>Django framework is used to provide GUI.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073B490-6791-4760-A54F-45C9502F87C5}"/>
              </a:ext>
            </a:extLst>
          </p:cNvPr>
          <p:cNvGrpSpPr/>
          <p:nvPr/>
        </p:nvGrpSpPr>
        <p:grpSpPr>
          <a:xfrm>
            <a:off x="6588679" y="395736"/>
            <a:ext cx="2330133" cy="1045633"/>
            <a:chOff x="5561445" y="4887679"/>
            <a:chExt cx="2084226" cy="104563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ACFB00E-862D-4E63-B63C-3B008BC52E36}"/>
                </a:ext>
              </a:extLst>
            </p:cNvPr>
            <p:cNvSpPr txBox="1"/>
            <p:nvPr/>
          </p:nvSpPr>
          <p:spPr>
            <a:xfrm>
              <a:off x="5561445" y="4887679"/>
              <a:ext cx="208422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  <a:cs typeface="Arial" pitchFamily="34" charset="0"/>
                </a:rPr>
                <a:t>TRY TO PREDICT!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E5433A0-729D-44B1-8994-807344FEBFA4}"/>
                </a:ext>
              </a:extLst>
            </p:cNvPr>
            <p:cNvSpPr txBox="1"/>
            <p:nvPr/>
          </p:nvSpPr>
          <p:spPr>
            <a:xfrm>
              <a:off x="5561446" y="5102315"/>
              <a:ext cx="20842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  <a:cs typeface="Arial" pitchFamily="34" charset="0"/>
                </a:rPr>
                <a:t>Dynamically we calculate accuracy of each model and Implements the model with highest accuracy for prediction.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5" name="그룹 14">
            <a:extLst>
              <a:ext uri="{FF2B5EF4-FFF2-40B4-BE49-F238E27FC236}">
                <a16:creationId xmlns:a16="http://schemas.microsoft.com/office/drawing/2014/main" id="{24C23452-DCDF-4F7F-AD3A-D8C05D8F852D}"/>
              </a:ext>
            </a:extLst>
          </p:cNvPr>
          <p:cNvGrpSpPr/>
          <p:nvPr/>
        </p:nvGrpSpPr>
        <p:grpSpPr>
          <a:xfrm flipV="1">
            <a:off x="2563245" y="1241550"/>
            <a:ext cx="2079217" cy="1277734"/>
            <a:chOff x="4054872" y="3855554"/>
            <a:chExt cx="2079217" cy="1269226"/>
          </a:xfrm>
          <a:solidFill>
            <a:schemeClr val="accent1"/>
          </a:solidFill>
        </p:grpSpPr>
        <p:sp>
          <p:nvSpPr>
            <p:cNvPr id="36" name="Rectangle 44">
              <a:extLst>
                <a:ext uri="{FF2B5EF4-FFF2-40B4-BE49-F238E27FC236}">
                  <a16:creationId xmlns:a16="http://schemas.microsoft.com/office/drawing/2014/main" id="{2E00F7E6-634D-411C-874D-3F74D853223D}"/>
                </a:ext>
              </a:extLst>
            </p:cNvPr>
            <p:cNvSpPr/>
            <p:nvPr/>
          </p:nvSpPr>
          <p:spPr>
            <a:xfrm>
              <a:off x="5317238" y="4932861"/>
              <a:ext cx="785533" cy="1919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37" name="Block Arc 2">
              <a:extLst>
                <a:ext uri="{FF2B5EF4-FFF2-40B4-BE49-F238E27FC236}">
                  <a16:creationId xmlns:a16="http://schemas.microsoft.com/office/drawing/2014/main" id="{2D2C56D8-2838-45FB-8FA9-89B067EB5184}"/>
                </a:ext>
              </a:extLst>
            </p:cNvPr>
            <p:cNvSpPr/>
            <p:nvPr/>
          </p:nvSpPr>
          <p:spPr>
            <a:xfrm rot="16200000">
              <a:off x="4139139" y="3946681"/>
              <a:ext cx="1093832" cy="1262365"/>
            </a:xfrm>
            <a:custGeom>
              <a:avLst/>
              <a:gdLst>
                <a:gd name="connsiteX0" fmla="*/ 990372 w 1011518"/>
                <a:gd name="connsiteY0" fmla="*/ 485411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14" fmla="*/ 990372 w 1011518"/>
                <a:gd name="connsiteY14" fmla="*/ 485411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485411 h 1167369"/>
                <a:gd name="connsiteX10" fmla="*/ 1856 w 1011518"/>
                <a:gd name="connsiteY10" fmla="*/ 485411 h 1167369"/>
                <a:gd name="connsiteX11" fmla="*/ 494398 w 1011518"/>
                <a:gd name="connsiteY11" fmla="*/ 94 h 1167369"/>
                <a:gd name="connsiteX12" fmla="*/ 1007742 w 1011518"/>
                <a:gd name="connsiteY12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1381 w 1011518"/>
                <a:gd name="connsiteY3" fmla="*/ 491507 h 1167369"/>
                <a:gd name="connsiteX4" fmla="*/ 497779 w 1011518"/>
                <a:gd name="connsiteY4" fmla="*/ 176552 h 1167369"/>
                <a:gd name="connsiteX5" fmla="*/ 177148 w 1011518"/>
                <a:gd name="connsiteY5" fmla="*/ 497438 h 1167369"/>
                <a:gd name="connsiteX6" fmla="*/ 177148 w 1011518"/>
                <a:gd name="connsiteY6" fmla="*/ 1167369 h 1167369"/>
                <a:gd name="connsiteX7" fmla="*/ 0 w 1011518"/>
                <a:gd name="connsiteY7" fmla="*/ 1167369 h 1167369"/>
                <a:gd name="connsiteX8" fmla="*/ 0 w 1011518"/>
                <a:gd name="connsiteY8" fmla="*/ 485411 h 1167369"/>
                <a:gd name="connsiteX9" fmla="*/ 1856 w 1011518"/>
                <a:gd name="connsiteY9" fmla="*/ 485411 h 1167369"/>
                <a:gd name="connsiteX10" fmla="*/ 494398 w 1011518"/>
                <a:gd name="connsiteY10" fmla="*/ 94 h 1167369"/>
                <a:gd name="connsiteX11" fmla="*/ 1007742 w 1011518"/>
                <a:gd name="connsiteY11" fmla="*/ 484745 h 116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1518" h="1167369">
                  <a:moveTo>
                    <a:pt x="1007742" y="484745"/>
                  </a:moveTo>
                  <a:cubicBezTo>
                    <a:pt x="1009001" y="712286"/>
                    <a:pt x="1010259" y="939828"/>
                    <a:pt x="1011518" y="1167369"/>
                  </a:cubicBezTo>
                  <a:lnTo>
                    <a:pt x="834370" y="1167369"/>
                  </a:lnTo>
                  <a:cubicBezTo>
                    <a:pt x="833374" y="942082"/>
                    <a:pt x="832377" y="716794"/>
                    <a:pt x="831381" y="491507"/>
                  </a:cubicBezTo>
                  <a:cubicBezTo>
                    <a:pt x="824543" y="313175"/>
                    <a:pt x="676210" y="173132"/>
                    <a:pt x="497779" y="176552"/>
                  </a:cubicBezTo>
                  <a:cubicBezTo>
                    <a:pt x="321564" y="179929"/>
                    <a:pt x="180042" y="322001"/>
                    <a:pt x="177148" y="497438"/>
                  </a:cubicBezTo>
                  <a:lnTo>
                    <a:pt x="177148" y="1167369"/>
                  </a:lnTo>
                  <a:lnTo>
                    <a:pt x="0" y="1167369"/>
                  </a:lnTo>
                  <a:lnTo>
                    <a:pt x="0" y="485411"/>
                  </a:lnTo>
                  <a:lnTo>
                    <a:pt x="1856" y="485411"/>
                  </a:lnTo>
                  <a:cubicBezTo>
                    <a:pt x="10052" y="219336"/>
                    <a:pt x="226090" y="5235"/>
                    <a:pt x="494398" y="94"/>
                  </a:cubicBezTo>
                  <a:cubicBezTo>
                    <a:pt x="768966" y="-5168"/>
                    <a:pt x="997220" y="210329"/>
                    <a:pt x="1007742" y="48474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27D1396C-670E-4D9E-AFFD-6263CC8FCBC2}"/>
                </a:ext>
              </a:extLst>
            </p:cNvPr>
            <p:cNvSpPr/>
            <p:nvPr/>
          </p:nvSpPr>
          <p:spPr>
            <a:xfrm rot="5400000">
              <a:off x="5683946" y="3950484"/>
              <a:ext cx="545074" cy="3552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39" name="Rectangle 44">
              <a:extLst>
                <a:ext uri="{FF2B5EF4-FFF2-40B4-BE49-F238E27FC236}">
                  <a16:creationId xmlns:a16="http://schemas.microsoft.com/office/drawing/2014/main" id="{606598FB-CDB6-4366-BF1F-285A838B49E9}"/>
                </a:ext>
              </a:extLst>
            </p:cNvPr>
            <p:cNvSpPr/>
            <p:nvPr/>
          </p:nvSpPr>
          <p:spPr>
            <a:xfrm>
              <a:off x="5317239" y="4030947"/>
              <a:ext cx="559042" cy="1919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15">
            <a:extLst>
              <a:ext uri="{FF2B5EF4-FFF2-40B4-BE49-F238E27FC236}">
                <a16:creationId xmlns:a16="http://schemas.microsoft.com/office/drawing/2014/main" id="{DA3CD4E9-4C26-4208-A187-3DD3E6829B0D}"/>
              </a:ext>
            </a:extLst>
          </p:cNvPr>
          <p:cNvGrpSpPr/>
          <p:nvPr/>
        </p:nvGrpSpPr>
        <p:grpSpPr>
          <a:xfrm flipV="1">
            <a:off x="4363460" y="334751"/>
            <a:ext cx="2075574" cy="1277993"/>
            <a:chOff x="5747557" y="4753300"/>
            <a:chExt cx="2075574" cy="1270361"/>
          </a:xfrm>
        </p:grpSpPr>
        <p:sp>
          <p:nvSpPr>
            <p:cNvPr id="41" name="Block Arc 2">
              <a:extLst>
                <a:ext uri="{FF2B5EF4-FFF2-40B4-BE49-F238E27FC236}">
                  <a16:creationId xmlns:a16="http://schemas.microsoft.com/office/drawing/2014/main" id="{0DB7E1AD-A643-4B15-A218-EF63AEDA881C}"/>
                </a:ext>
              </a:extLst>
            </p:cNvPr>
            <p:cNvSpPr/>
            <p:nvPr/>
          </p:nvSpPr>
          <p:spPr>
            <a:xfrm rot="5400000">
              <a:off x="6645033" y="4845562"/>
              <a:ext cx="1093832" cy="1262365"/>
            </a:xfrm>
            <a:custGeom>
              <a:avLst/>
              <a:gdLst/>
              <a:ahLst/>
              <a:cxnLst/>
              <a:rect l="l" t="t" r="r" b="b"/>
              <a:pathLst>
                <a:path w="1011518" h="1167369">
                  <a:moveTo>
                    <a:pt x="1011518" y="485411"/>
                  </a:moveTo>
                  <a:lnTo>
                    <a:pt x="1011518" y="1167369"/>
                  </a:lnTo>
                  <a:lnTo>
                    <a:pt x="834370" y="1167369"/>
                  </a:lnTo>
                  <a:lnTo>
                    <a:pt x="834370" y="491393"/>
                  </a:lnTo>
                  <a:lnTo>
                    <a:pt x="831381" y="491507"/>
                  </a:lnTo>
                  <a:cubicBezTo>
                    <a:pt x="824543" y="313175"/>
                    <a:pt x="676210" y="173132"/>
                    <a:pt x="497779" y="176552"/>
                  </a:cubicBezTo>
                  <a:cubicBezTo>
                    <a:pt x="321564" y="179929"/>
                    <a:pt x="180042" y="322001"/>
                    <a:pt x="177148" y="497438"/>
                  </a:cubicBezTo>
                  <a:lnTo>
                    <a:pt x="177148" y="1167369"/>
                  </a:lnTo>
                  <a:lnTo>
                    <a:pt x="0" y="1167369"/>
                  </a:lnTo>
                  <a:lnTo>
                    <a:pt x="0" y="504057"/>
                  </a:lnTo>
                  <a:lnTo>
                    <a:pt x="0" y="485411"/>
                  </a:lnTo>
                  <a:lnTo>
                    <a:pt x="1856" y="485411"/>
                  </a:lnTo>
                  <a:cubicBezTo>
                    <a:pt x="10052" y="219336"/>
                    <a:pt x="226090" y="5235"/>
                    <a:pt x="494398" y="94"/>
                  </a:cubicBezTo>
                  <a:cubicBezTo>
                    <a:pt x="768966" y="-5168"/>
                    <a:pt x="997220" y="210329"/>
                    <a:pt x="1007742" y="484745"/>
                  </a:cubicBezTo>
                  <a:lnTo>
                    <a:pt x="990372" y="4854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5F922394-C694-449E-898B-9AB80D6F8644}"/>
                </a:ext>
              </a:extLst>
            </p:cNvPr>
            <p:cNvSpPr/>
            <p:nvPr/>
          </p:nvSpPr>
          <p:spPr>
            <a:xfrm rot="16200000">
              <a:off x="5652627" y="4848230"/>
              <a:ext cx="545074" cy="355213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44" name="Rectangle 44">
              <a:extLst>
                <a:ext uri="{FF2B5EF4-FFF2-40B4-BE49-F238E27FC236}">
                  <a16:creationId xmlns:a16="http://schemas.microsoft.com/office/drawing/2014/main" id="{74C45B0D-C855-4F87-B329-DE06FA2D3055}"/>
                </a:ext>
              </a:extLst>
            </p:cNvPr>
            <p:cNvSpPr/>
            <p:nvPr/>
          </p:nvSpPr>
          <p:spPr>
            <a:xfrm>
              <a:off x="6102771" y="4930617"/>
              <a:ext cx="460903" cy="1919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</p:grpSp>
      <p:sp>
        <p:nvSpPr>
          <p:cNvPr id="65" name="Google Shape;268;p28">
            <a:extLst>
              <a:ext uri="{FF2B5EF4-FFF2-40B4-BE49-F238E27FC236}">
                <a16:creationId xmlns:a16="http://schemas.microsoft.com/office/drawing/2014/main" id="{52F82254-4C49-4A44-9346-D055BF17D418}"/>
              </a:ext>
            </a:extLst>
          </p:cNvPr>
          <p:cNvSpPr txBox="1">
            <a:spLocks/>
          </p:cNvSpPr>
          <p:nvPr/>
        </p:nvSpPr>
        <p:spPr>
          <a:xfrm>
            <a:off x="895108" y="3254857"/>
            <a:ext cx="1878600" cy="152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b="1" dirty="0">
                <a:solidFill>
                  <a:schemeClr val="bg1"/>
                </a:solidFill>
              </a:rPr>
              <a:t>TECHNOLOGIES</a:t>
            </a:r>
            <a:endParaRPr lang="en-GB" b="1" dirty="0">
              <a:solidFill>
                <a:schemeClr val="bg1"/>
              </a:solidFill>
            </a:endParaRP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bg1"/>
                </a:solidFill>
              </a:rPr>
              <a:t>Python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bg1"/>
                </a:solidFill>
              </a:rPr>
              <a:t>HTML &amp; CSS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bg1"/>
                </a:solidFill>
              </a:rPr>
              <a:t>JavaScript </a:t>
            </a:r>
          </a:p>
        </p:txBody>
      </p:sp>
      <p:sp>
        <p:nvSpPr>
          <p:cNvPr id="66" name="Google Shape;269;p28">
            <a:extLst>
              <a:ext uri="{FF2B5EF4-FFF2-40B4-BE49-F238E27FC236}">
                <a16:creationId xmlns:a16="http://schemas.microsoft.com/office/drawing/2014/main" id="{DDBBDA7E-FD0C-4BC5-A078-C2610B0706C1}"/>
              </a:ext>
            </a:extLst>
          </p:cNvPr>
          <p:cNvSpPr txBox="1">
            <a:spLocks/>
          </p:cNvSpPr>
          <p:nvPr/>
        </p:nvSpPr>
        <p:spPr>
          <a:xfrm>
            <a:off x="3471958" y="3254857"/>
            <a:ext cx="1878600" cy="152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b="1" dirty="0">
                <a:solidFill>
                  <a:schemeClr val="bg1"/>
                </a:solidFill>
              </a:rPr>
              <a:t>LIBRARIES</a:t>
            </a:r>
            <a:endParaRPr lang="en-GB" b="1" dirty="0">
              <a:solidFill>
                <a:schemeClr val="bg1"/>
              </a:solidFill>
            </a:endParaRP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bg1"/>
                </a:solidFill>
              </a:rPr>
              <a:t>Scikit learn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bg1"/>
                </a:solidFill>
              </a:rPr>
              <a:t>Pandas &amp; </a:t>
            </a:r>
            <a:r>
              <a:rPr lang="en-GB" sz="1200" b="1" dirty="0" err="1">
                <a:solidFill>
                  <a:schemeClr val="bg1"/>
                </a:solidFill>
              </a:rPr>
              <a:t>Numpy</a:t>
            </a:r>
            <a:r>
              <a:rPr lang="en-GB" sz="1200" b="1">
                <a:solidFill>
                  <a:schemeClr val="bg1"/>
                </a:solidFill>
              </a:rPr>
              <a:t> </a:t>
            </a:r>
            <a:endParaRPr lang="en-GB" sz="1200" b="1" dirty="0">
              <a:solidFill>
                <a:schemeClr val="bg1"/>
              </a:solidFill>
            </a:endParaRP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bg1"/>
                </a:solidFill>
              </a:rPr>
              <a:t>Google Charts</a:t>
            </a:r>
          </a:p>
        </p:txBody>
      </p:sp>
      <p:sp>
        <p:nvSpPr>
          <p:cNvPr id="67" name="Google Shape;270;p28">
            <a:extLst>
              <a:ext uri="{FF2B5EF4-FFF2-40B4-BE49-F238E27FC236}">
                <a16:creationId xmlns:a16="http://schemas.microsoft.com/office/drawing/2014/main" id="{D755B9DE-562A-4DFE-A95E-80722BCD3B6D}"/>
              </a:ext>
            </a:extLst>
          </p:cNvPr>
          <p:cNvSpPr txBox="1">
            <a:spLocks/>
          </p:cNvSpPr>
          <p:nvPr/>
        </p:nvSpPr>
        <p:spPr>
          <a:xfrm>
            <a:off x="6048808" y="3254857"/>
            <a:ext cx="2200084" cy="152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b="1" dirty="0">
                <a:solidFill>
                  <a:schemeClr val="bg1"/>
                </a:solidFill>
              </a:rPr>
              <a:t>RESOURCES</a:t>
            </a:r>
            <a:endParaRPr lang="en-GB" b="1" dirty="0">
              <a:solidFill>
                <a:schemeClr val="bg1"/>
              </a:solidFill>
            </a:endParaRP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bg1"/>
                </a:solidFill>
              </a:rPr>
              <a:t>Kaggle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bg1"/>
                </a:solidFill>
              </a:rPr>
              <a:t>YouTube &amp; Stack overflow 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bg1"/>
                </a:solidFill>
              </a:rPr>
              <a:t>GeekforGeeks &amp; w3schools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F43CA69-05E4-41D2-80EB-1125AABCDFF1}"/>
              </a:ext>
            </a:extLst>
          </p:cNvPr>
          <p:cNvGrpSpPr/>
          <p:nvPr/>
        </p:nvGrpSpPr>
        <p:grpSpPr>
          <a:xfrm>
            <a:off x="4947646" y="1740920"/>
            <a:ext cx="1008000" cy="1008000"/>
            <a:chOff x="4947646" y="1740920"/>
            <a:chExt cx="1008000" cy="10080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4CA04E7-7524-4B43-9963-2AA68F048C0A}"/>
                </a:ext>
              </a:extLst>
            </p:cNvPr>
            <p:cNvSpPr/>
            <p:nvPr/>
          </p:nvSpPr>
          <p:spPr>
            <a:xfrm>
              <a:off x="4947646" y="1740920"/>
              <a:ext cx="1008000" cy="1008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pic>
          <p:nvPicPr>
            <p:cNvPr id="11" name="Graphic 10" descr="Bullseye">
              <a:extLst>
                <a:ext uri="{FF2B5EF4-FFF2-40B4-BE49-F238E27FC236}">
                  <a16:creationId xmlns:a16="http://schemas.microsoft.com/office/drawing/2014/main" id="{53F53180-F218-46C1-B036-C082F22FE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94446" y="1787720"/>
              <a:ext cx="914400" cy="914400"/>
            </a:xfrm>
            <a:prstGeom prst="rect">
              <a:avLst/>
            </a:prstGeom>
          </p:spPr>
        </p:pic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158C318A-3097-4A24-9BDA-FB63CADB91A6}"/>
              </a:ext>
            </a:extLst>
          </p:cNvPr>
          <p:cNvSpPr txBox="1"/>
          <p:nvPr/>
        </p:nvSpPr>
        <p:spPr>
          <a:xfrm>
            <a:off x="6260829" y="2011129"/>
            <a:ext cx="233013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cs typeface="Arial" pitchFamily="34" charset="0"/>
              </a:rPr>
              <a:t>Code &amp; Demo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2BF4433-D65C-427B-8260-6AE449541131}"/>
              </a:ext>
            </a:extLst>
          </p:cNvPr>
          <p:cNvGrpSpPr/>
          <p:nvPr/>
        </p:nvGrpSpPr>
        <p:grpSpPr>
          <a:xfrm>
            <a:off x="2820019" y="1482916"/>
            <a:ext cx="609425" cy="609424"/>
            <a:chOff x="2820019" y="1482916"/>
            <a:chExt cx="609425" cy="609424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7CB3082-A442-4CF9-96B7-620E5D73EC9A}"/>
                </a:ext>
              </a:extLst>
            </p:cNvPr>
            <p:cNvSpPr/>
            <p:nvPr/>
          </p:nvSpPr>
          <p:spPr>
            <a:xfrm>
              <a:off x="2820019" y="1482916"/>
              <a:ext cx="609425" cy="609424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pic>
          <p:nvPicPr>
            <p:cNvPr id="50" name="Graphic 49" descr="Browser window">
              <a:extLst>
                <a:ext uri="{FF2B5EF4-FFF2-40B4-BE49-F238E27FC236}">
                  <a16:creationId xmlns:a16="http://schemas.microsoft.com/office/drawing/2014/main" id="{8DF2B2D9-7994-47D2-BE15-706EC225E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89537" y="1552434"/>
              <a:ext cx="470389" cy="470389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999DD6D-FBD7-49E9-AC63-CDABE90380E4}"/>
              </a:ext>
            </a:extLst>
          </p:cNvPr>
          <p:cNvGrpSpPr/>
          <p:nvPr/>
        </p:nvGrpSpPr>
        <p:grpSpPr>
          <a:xfrm>
            <a:off x="5569001" y="583213"/>
            <a:ext cx="609425" cy="609424"/>
            <a:chOff x="5569001" y="583213"/>
            <a:chExt cx="609425" cy="609424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5D2972E-A9BF-4437-8F45-8CEBCAFD5DE1}"/>
                </a:ext>
              </a:extLst>
            </p:cNvPr>
            <p:cNvSpPr/>
            <p:nvPr/>
          </p:nvSpPr>
          <p:spPr>
            <a:xfrm>
              <a:off x="5569001" y="583213"/>
              <a:ext cx="609425" cy="609424"/>
            </a:xfrm>
            <a:prstGeom prst="ellipse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pic>
          <p:nvPicPr>
            <p:cNvPr id="52" name="Graphic 51" descr="Workflow">
              <a:extLst>
                <a:ext uri="{FF2B5EF4-FFF2-40B4-BE49-F238E27FC236}">
                  <a16:creationId xmlns:a16="http://schemas.microsoft.com/office/drawing/2014/main" id="{F1E0B7F6-5287-4618-AEAD-41AD67AE6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14058" y="628271"/>
              <a:ext cx="519310" cy="51930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922A498-D375-4699-897E-AE1FAB34F164}"/>
              </a:ext>
            </a:extLst>
          </p:cNvPr>
          <p:cNvGrpSpPr/>
          <p:nvPr/>
        </p:nvGrpSpPr>
        <p:grpSpPr>
          <a:xfrm>
            <a:off x="2489195" y="-572571"/>
            <a:ext cx="3310169" cy="1100404"/>
            <a:chOff x="2489195" y="-572571"/>
            <a:chExt cx="3310169" cy="110040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05B5D51-C4EF-499A-A8FD-70DDF46EEB27}"/>
                </a:ext>
              </a:extLst>
            </p:cNvPr>
            <p:cNvGrpSpPr/>
            <p:nvPr/>
          </p:nvGrpSpPr>
          <p:grpSpPr>
            <a:xfrm>
              <a:off x="2489195" y="-572571"/>
              <a:ext cx="2069665" cy="1100404"/>
              <a:chOff x="2489195" y="4530955"/>
              <a:chExt cx="2069665" cy="1100404"/>
            </a:xfrm>
          </p:grpSpPr>
          <p:sp>
            <p:nvSpPr>
              <p:cNvPr id="84" name="Block Arc 2">
                <a:extLst>
                  <a:ext uri="{FF2B5EF4-FFF2-40B4-BE49-F238E27FC236}">
                    <a16:creationId xmlns:a16="http://schemas.microsoft.com/office/drawing/2014/main" id="{3D9A615D-0798-497C-A05F-77701E031BFE}"/>
                  </a:ext>
                </a:extLst>
              </p:cNvPr>
              <p:cNvSpPr/>
              <p:nvPr/>
            </p:nvSpPr>
            <p:spPr>
              <a:xfrm rot="16200000">
                <a:off x="2570176" y="4449975"/>
                <a:ext cx="1100403" cy="1262366"/>
              </a:xfrm>
              <a:custGeom>
                <a:avLst/>
                <a:gdLst/>
                <a:ahLst/>
                <a:cxnLst/>
                <a:rect l="l" t="t" r="r" b="b"/>
                <a:pathLst>
                  <a:path w="1011518" h="1167369">
                    <a:moveTo>
                      <a:pt x="1011518" y="485411"/>
                    </a:moveTo>
                    <a:lnTo>
                      <a:pt x="1011518" y="1167369"/>
                    </a:lnTo>
                    <a:lnTo>
                      <a:pt x="834370" y="1167369"/>
                    </a:lnTo>
                    <a:lnTo>
                      <a:pt x="834370" y="491393"/>
                    </a:lnTo>
                    <a:lnTo>
                      <a:pt x="831381" y="491507"/>
                    </a:lnTo>
                    <a:cubicBezTo>
                      <a:pt x="824543" y="313175"/>
                      <a:pt x="676210" y="173132"/>
                      <a:pt x="497779" y="176552"/>
                    </a:cubicBezTo>
                    <a:cubicBezTo>
                      <a:pt x="321564" y="179929"/>
                      <a:pt x="180042" y="322001"/>
                      <a:pt x="177148" y="497438"/>
                    </a:cubicBezTo>
                    <a:lnTo>
                      <a:pt x="177148" y="1167369"/>
                    </a:lnTo>
                    <a:lnTo>
                      <a:pt x="0" y="1167369"/>
                    </a:lnTo>
                    <a:lnTo>
                      <a:pt x="0" y="504057"/>
                    </a:lnTo>
                    <a:lnTo>
                      <a:pt x="0" y="485411"/>
                    </a:lnTo>
                    <a:lnTo>
                      <a:pt x="1856" y="485411"/>
                    </a:lnTo>
                    <a:cubicBezTo>
                      <a:pt x="10052" y="219336"/>
                      <a:pt x="226090" y="5235"/>
                      <a:pt x="494398" y="94"/>
                    </a:cubicBezTo>
                    <a:cubicBezTo>
                      <a:pt x="768966" y="-5168"/>
                      <a:pt x="997220" y="210329"/>
                      <a:pt x="1007742" y="484745"/>
                    </a:cubicBezTo>
                    <a:lnTo>
                      <a:pt x="990372" y="48541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8EB33385-3302-4679-9A6C-24FD616F3564}"/>
                  </a:ext>
                </a:extLst>
              </p:cNvPr>
              <p:cNvSpPr/>
              <p:nvPr/>
            </p:nvSpPr>
            <p:spPr>
              <a:xfrm flipV="1">
                <a:off x="3209602" y="4530955"/>
                <a:ext cx="1349258" cy="19320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BF7D0B6-40A2-4C65-9139-D2B9E9105D5C}"/>
                </a:ext>
              </a:extLst>
            </p:cNvPr>
            <p:cNvSpPr/>
            <p:nvPr/>
          </p:nvSpPr>
          <p:spPr>
            <a:xfrm flipV="1">
              <a:off x="3324820" y="335388"/>
              <a:ext cx="2474544" cy="19140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56386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  <p:bldP spid="67" grpId="0"/>
      <p:bldP spid="79" grpId="0"/>
    </p:bldLst>
  </p:timing>
</p:sld>
</file>

<file path=ppt/theme/theme1.xml><?xml version="1.0" encoding="utf-8"?>
<a:theme xmlns:a="http://schemas.openxmlformats.org/drawingml/2006/main" name="Flavius template">
  <a:themeElements>
    <a:clrScheme name="Custom 347">
      <a:dk1>
        <a:srgbClr val="1E263A"/>
      </a:dk1>
      <a:lt1>
        <a:srgbClr val="FFFFFF"/>
      </a:lt1>
      <a:dk2>
        <a:srgbClr val="989CA7"/>
      </a:dk2>
      <a:lt2>
        <a:srgbClr val="EAEEF0"/>
      </a:lt2>
      <a:accent1>
        <a:srgbClr val="6DB9E4"/>
      </a:accent1>
      <a:accent2>
        <a:srgbClr val="9ECE46"/>
      </a:accent2>
      <a:accent3>
        <a:srgbClr val="ECCB49"/>
      </a:accent3>
      <a:accent4>
        <a:srgbClr val="F5A73B"/>
      </a:accent4>
      <a:accent5>
        <a:srgbClr val="F36846"/>
      </a:accent5>
      <a:accent6>
        <a:srgbClr val="DD73C3"/>
      </a:accent6>
      <a:hlink>
        <a:srgbClr val="293D6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</TotalTime>
  <Words>465</Words>
  <Application>Microsoft Office PowerPoint</Application>
  <PresentationFormat>On-screen Show (16:9)</PresentationFormat>
  <Paragraphs>115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IBM Plex Sans</vt:lpstr>
      <vt:lpstr>Bebas Neue</vt:lpstr>
      <vt:lpstr>Arial</vt:lpstr>
      <vt:lpstr>IBM Plex Sans Condensed</vt:lpstr>
      <vt:lpstr>Flavius template</vt:lpstr>
      <vt:lpstr>Detection of Breast Cancer Ffe  Batch-2  Group-12</vt:lpstr>
      <vt:lpstr>Agenda</vt:lpstr>
      <vt:lpstr>Problem Statement </vt:lpstr>
      <vt:lpstr>Our Notion</vt:lpstr>
      <vt:lpstr>Our Execution</vt:lpstr>
      <vt:lpstr>DATASET ANALYSIS</vt:lpstr>
      <vt:lpstr>10   4</vt:lpstr>
      <vt:lpstr>PowerPoint Presentation</vt:lpstr>
      <vt:lpstr>PowerPoint Presentation</vt:lpstr>
      <vt:lpstr>Our Team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Detection of Breast Cancer Ffe  Batch-2  Group-12</dc:title>
  <cp:lastModifiedBy>Pranay</cp:lastModifiedBy>
  <cp:revision>33</cp:revision>
  <dcterms:modified xsi:type="dcterms:W3CDTF">2022-02-23T12:54:20Z</dcterms:modified>
</cp:coreProperties>
</file>